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256" r:id="rId2"/>
    <p:sldId id="263" r:id="rId3"/>
    <p:sldId id="264" r:id="rId4"/>
    <p:sldId id="267" r:id="rId5"/>
    <p:sldId id="268" r:id="rId6"/>
    <p:sldId id="269" r:id="rId7"/>
    <p:sldId id="314" r:id="rId8"/>
    <p:sldId id="315" r:id="rId9"/>
    <p:sldId id="305" r:id="rId10"/>
    <p:sldId id="306" r:id="rId11"/>
    <p:sldId id="288" r:id="rId12"/>
    <p:sldId id="289" r:id="rId13"/>
    <p:sldId id="290" r:id="rId14"/>
    <p:sldId id="292" r:id="rId15"/>
    <p:sldId id="291" r:id="rId16"/>
    <p:sldId id="293" r:id="rId17"/>
    <p:sldId id="294" r:id="rId18"/>
    <p:sldId id="295" r:id="rId19"/>
    <p:sldId id="296" r:id="rId20"/>
    <p:sldId id="297" r:id="rId21"/>
    <p:sldId id="298" r:id="rId22"/>
    <p:sldId id="299" r:id="rId23"/>
    <p:sldId id="300" r:id="rId24"/>
    <p:sldId id="301" r:id="rId25"/>
    <p:sldId id="302" r:id="rId26"/>
    <p:sldId id="307" r:id="rId27"/>
    <p:sldId id="310" r:id="rId28"/>
    <p:sldId id="311" r:id="rId29"/>
    <p:sldId id="312" r:id="rId30"/>
    <p:sldId id="313" r:id="rId31"/>
    <p:sldId id="308" r:id="rId32"/>
    <p:sldId id="318" r:id="rId33"/>
    <p:sldId id="319" r:id="rId34"/>
    <p:sldId id="325" r:id="rId35"/>
    <p:sldId id="326" r:id="rId36"/>
    <p:sldId id="327" r:id="rId37"/>
    <p:sldId id="320" r:id="rId38"/>
    <p:sldId id="321" r:id="rId39"/>
    <p:sldId id="322" r:id="rId40"/>
    <p:sldId id="323" r:id="rId41"/>
    <p:sldId id="324" r:id="rId42"/>
    <p:sldId id="328" r:id="rId43"/>
    <p:sldId id="329" r:id="rId44"/>
    <p:sldId id="330" r:id="rId45"/>
    <p:sldId id="331" r:id="rId46"/>
    <p:sldId id="332" r:id="rId47"/>
    <p:sldId id="333" r:id="rId48"/>
    <p:sldId id="309" r:id="rId49"/>
    <p:sldId id="283" r:id="rId50"/>
    <p:sldId id="284" r:id="rId51"/>
    <p:sldId id="316" r:id="rId52"/>
    <p:sldId id="317" r:id="rId53"/>
    <p:sldId id="265" r:id="rId54"/>
    <p:sldId id="266"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58" autoAdjust="0"/>
    <p:restoredTop sz="91343" autoAdjust="0"/>
  </p:normalViewPr>
  <p:slideViewPr>
    <p:cSldViewPr>
      <p:cViewPr varScale="1">
        <p:scale>
          <a:sx n="86" d="100"/>
          <a:sy n="86" d="100"/>
        </p:scale>
        <p:origin x="9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471BF839-4BA6-4620-9363-53AC27AB5EB1}" type="datetimeFigureOut">
              <a:rPr lang="en-GB"/>
              <a:pPr>
                <a:defRPr/>
              </a:pPr>
              <a:t>13/04/2017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DCAE970-DE0C-4CE5-8A8D-1BC62679852D}" type="slidenum">
              <a:rPr lang="en-GB"/>
              <a:pPr>
                <a:defRPr/>
              </a:pPr>
              <a:t>‹#›</a:t>
            </a:fld>
            <a:endParaRPr lang="en-GB"/>
          </a:p>
        </p:txBody>
      </p:sp>
    </p:spTree>
    <p:extLst>
      <p:ext uri="{BB962C8B-B14F-4D97-AF65-F5344CB8AC3E}">
        <p14:creationId xmlns:p14="http://schemas.microsoft.com/office/powerpoint/2010/main" val="10404863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t>Richard’s Abstract:</a:t>
            </a:r>
          </a:p>
          <a:p>
            <a:pPr>
              <a:spcBef>
                <a:spcPct val="0"/>
              </a:spcBef>
            </a:pPr>
            <a:r>
              <a:rPr lang="en-GB" altLang="en-US" dirty="0"/>
              <a:t>G10-Recurrence relations – a new pure topic in Further Maths -MEI - Richard Lissaman</a:t>
            </a:r>
          </a:p>
          <a:p>
            <a:pPr>
              <a:spcBef>
                <a:spcPct val="0"/>
              </a:spcBef>
            </a:pPr>
            <a:endParaRPr lang="en-GB" altLang="en-US" dirty="0"/>
          </a:p>
          <a:p>
            <a:pPr>
              <a:spcBef>
                <a:spcPct val="0"/>
              </a:spcBef>
            </a:pPr>
            <a:r>
              <a:rPr lang="en-GB" altLang="en-US" dirty="0"/>
              <a:t>The Fibonacci sequence is a well-known sequence defined in terms of a recurrence relation - subsequent terms are defined as a function of those already known.  We’ll look at methods for solving various recurrence relations – i.e. finding terms as a function of their position in the sequence and some real world applications. This session will assume knowledge of recurrence relations from standard A level Mathematics.</a:t>
            </a:r>
          </a:p>
          <a:p>
            <a:pPr>
              <a:spcBef>
                <a:spcPct val="0"/>
              </a:spcBef>
            </a:pP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BC398E11-3A66-4797-BD8A-63839C389CD7}" type="slidenum">
              <a:rPr lang="en-GB" altLang="en-US" sz="1200"/>
              <a:pPr/>
              <a:t>1</a:t>
            </a:fld>
            <a:endParaRPr lang="en-GB" altLang="en-US" sz="1200"/>
          </a:p>
        </p:txBody>
      </p:sp>
    </p:spTree>
    <p:extLst>
      <p:ext uri="{BB962C8B-B14F-4D97-AF65-F5344CB8AC3E}">
        <p14:creationId xmlns:p14="http://schemas.microsoft.com/office/powerpoint/2010/main" val="298275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36</a:t>
            </a:fld>
            <a:endParaRPr lang="en-GB" altLang="en-US" sz="1200"/>
          </a:p>
        </p:txBody>
      </p:sp>
    </p:spTree>
    <p:extLst>
      <p:ext uri="{BB962C8B-B14F-4D97-AF65-F5344CB8AC3E}">
        <p14:creationId xmlns:p14="http://schemas.microsoft.com/office/powerpoint/2010/main" val="289838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5B42D13-DA1A-43C1-A144-239FD5AC2AC7}" type="slidenum">
              <a:rPr lang="en-GB" altLang="en-US" sz="1200"/>
              <a:pPr/>
              <a:t>37</a:t>
            </a:fld>
            <a:endParaRPr lang="en-GB" altLang="en-US" sz="1200"/>
          </a:p>
        </p:txBody>
      </p:sp>
    </p:spTree>
    <p:extLst>
      <p:ext uri="{BB962C8B-B14F-4D97-AF65-F5344CB8AC3E}">
        <p14:creationId xmlns:p14="http://schemas.microsoft.com/office/powerpoint/2010/main" val="316388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There is a proof involving matrices, eigenvalues and eigenvectors which may be of interest to some students…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A44D75FE-0E28-45EB-9AB8-24115C8D39E1}" type="slidenum">
              <a:rPr lang="en-GB" altLang="en-US" sz="1200"/>
              <a:pPr/>
              <a:t>38</a:t>
            </a:fld>
            <a:endParaRPr lang="en-GB" altLang="en-US" sz="1200"/>
          </a:p>
        </p:txBody>
      </p:sp>
    </p:spTree>
    <p:extLst>
      <p:ext uri="{BB962C8B-B14F-4D97-AF65-F5344CB8AC3E}">
        <p14:creationId xmlns:p14="http://schemas.microsoft.com/office/powerpoint/2010/main" val="208013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BFE32C7B-2268-4013-9BAA-407D83E4BC31}" type="slidenum">
              <a:rPr lang="en-GB" altLang="en-US" sz="1200"/>
              <a:pPr/>
              <a:t>39</a:t>
            </a:fld>
            <a:endParaRPr lang="en-GB" altLang="en-US" sz="1200"/>
          </a:p>
        </p:txBody>
      </p:sp>
    </p:spTree>
    <p:extLst>
      <p:ext uri="{BB962C8B-B14F-4D97-AF65-F5344CB8AC3E}">
        <p14:creationId xmlns:p14="http://schemas.microsoft.com/office/powerpoint/2010/main" val="78414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A6A0E8CF-7AF1-48A7-AEA6-20E28D4A95C4}" type="slidenum">
              <a:rPr lang="en-GB" altLang="en-US" sz="1200"/>
              <a:pPr/>
              <a:t>40</a:t>
            </a:fld>
            <a:endParaRPr lang="en-GB" altLang="en-US" sz="1200"/>
          </a:p>
        </p:txBody>
      </p:sp>
    </p:spTree>
    <p:extLst>
      <p:ext uri="{BB962C8B-B14F-4D97-AF65-F5344CB8AC3E}">
        <p14:creationId xmlns:p14="http://schemas.microsoft.com/office/powerpoint/2010/main" val="233006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41</a:t>
            </a:fld>
            <a:endParaRPr lang="en-GB" altLang="en-US" sz="1200"/>
          </a:p>
        </p:txBody>
      </p:sp>
    </p:spTree>
    <p:extLst>
      <p:ext uri="{BB962C8B-B14F-4D97-AF65-F5344CB8AC3E}">
        <p14:creationId xmlns:p14="http://schemas.microsoft.com/office/powerpoint/2010/main" val="182228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42</a:t>
            </a:fld>
            <a:endParaRPr lang="en-GB" altLang="en-US" sz="1200"/>
          </a:p>
        </p:txBody>
      </p:sp>
    </p:spTree>
    <p:extLst>
      <p:ext uri="{BB962C8B-B14F-4D97-AF65-F5344CB8AC3E}">
        <p14:creationId xmlns:p14="http://schemas.microsoft.com/office/powerpoint/2010/main" val="256129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43</a:t>
            </a:fld>
            <a:endParaRPr lang="en-GB" altLang="en-US" sz="1200"/>
          </a:p>
        </p:txBody>
      </p:sp>
    </p:spTree>
    <p:extLst>
      <p:ext uri="{BB962C8B-B14F-4D97-AF65-F5344CB8AC3E}">
        <p14:creationId xmlns:p14="http://schemas.microsoft.com/office/powerpoint/2010/main" val="334021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44</a:t>
            </a:fld>
            <a:endParaRPr lang="en-GB" altLang="en-US" sz="1200"/>
          </a:p>
        </p:txBody>
      </p:sp>
    </p:spTree>
    <p:extLst>
      <p:ext uri="{BB962C8B-B14F-4D97-AF65-F5344CB8AC3E}">
        <p14:creationId xmlns:p14="http://schemas.microsoft.com/office/powerpoint/2010/main" val="3194930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45</a:t>
            </a:fld>
            <a:endParaRPr lang="en-GB" altLang="en-US" sz="1200"/>
          </a:p>
        </p:txBody>
      </p:sp>
    </p:spTree>
    <p:extLst>
      <p:ext uri="{BB962C8B-B14F-4D97-AF65-F5344CB8AC3E}">
        <p14:creationId xmlns:p14="http://schemas.microsoft.com/office/powerpoint/2010/main" val="278311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AQA does not seem to mention recurrence relations in FM, all other specs do.</a:t>
            </a:r>
          </a:p>
        </p:txBody>
      </p:sp>
      <p:sp>
        <p:nvSpPr>
          <p:cNvPr id="4" name="Slide Number Placeholder 3"/>
          <p:cNvSpPr>
            <a:spLocks noGrp="1"/>
          </p:cNvSpPr>
          <p:nvPr>
            <p:ph type="sldNum" sz="quarter" idx="10"/>
          </p:nvPr>
        </p:nvSpPr>
        <p:spPr/>
        <p:txBody>
          <a:bodyPr/>
          <a:lstStyle/>
          <a:p>
            <a:pPr>
              <a:defRPr/>
            </a:pPr>
            <a:fld id="{2DCAE970-DE0C-4CE5-8A8D-1BC62679852D}" type="slidenum">
              <a:rPr lang="en-GB" smtClean="0"/>
              <a:pPr>
                <a:defRPr/>
              </a:pPr>
              <a:t>9</a:t>
            </a:fld>
            <a:endParaRPr lang="en-GB"/>
          </a:p>
        </p:txBody>
      </p:sp>
    </p:spTree>
    <p:extLst>
      <p:ext uri="{BB962C8B-B14F-4D97-AF65-F5344CB8AC3E}">
        <p14:creationId xmlns:p14="http://schemas.microsoft.com/office/powerpoint/2010/main" val="95118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46</a:t>
            </a:fld>
            <a:endParaRPr lang="en-GB" altLang="en-US" sz="1200"/>
          </a:p>
        </p:txBody>
      </p:sp>
    </p:spTree>
    <p:extLst>
      <p:ext uri="{BB962C8B-B14F-4D97-AF65-F5344CB8AC3E}">
        <p14:creationId xmlns:p14="http://schemas.microsoft.com/office/powerpoint/2010/main" val="3380879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47</a:t>
            </a:fld>
            <a:endParaRPr lang="en-GB" altLang="en-US" sz="1200"/>
          </a:p>
        </p:txBody>
      </p:sp>
    </p:spTree>
    <p:extLst>
      <p:ext uri="{BB962C8B-B14F-4D97-AF65-F5344CB8AC3E}">
        <p14:creationId xmlns:p14="http://schemas.microsoft.com/office/powerpoint/2010/main" val="195602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Lucas is also famous for studying Lucan sequences, which, roughly, are sequences satisfying a recurrence relation of the form</a:t>
            </a:r>
          </a:p>
          <a:p>
            <a:pPr>
              <a:spcBef>
                <a:spcPct val="0"/>
              </a:spcBef>
            </a:pPr>
            <a:endParaRPr lang="en-GB" altLang="en-US"/>
          </a:p>
          <a:p>
            <a:pPr>
              <a:spcBef>
                <a:spcPct val="0"/>
              </a:spcBef>
            </a:pPr>
            <a:r>
              <a:rPr lang="en-GB" altLang="en-US">
                <a:latin typeface="Cambria Math" panose="02040503050406030204" pitchFamily="18" charset="0"/>
              </a:rPr>
              <a:t>𝑎_𝑛=𝑝</a:t>
            </a:r>
            <a:r>
              <a:rPr lang="en-GB" altLang="en-US">
                <a:latin typeface="Cambria Math" panose="02040503050406030204" pitchFamily="18" charset="0"/>
                <a:ea typeface="Cambria Math" panose="02040503050406030204" pitchFamily="18" charset="0"/>
                <a:cs typeface="Cambria Math" panose="02040503050406030204" pitchFamily="18" charset="0"/>
              </a:rPr>
              <a:t>∙𝑎_(𝑛−1)+𝑞∙𝑎_(𝑛−2)</a:t>
            </a:r>
            <a:endParaRPr lang="en-GB" altLang="en-US"/>
          </a:p>
          <a:p>
            <a:pPr>
              <a:spcBef>
                <a:spcPct val="0"/>
              </a:spcBef>
            </a:pPr>
            <a:endParaRPr lang="en-GB" altLang="en-US"/>
          </a:p>
          <a:p>
            <a:pPr>
              <a:spcBef>
                <a:spcPct val="0"/>
              </a:spcBef>
            </a:pPr>
            <a:r>
              <a:rPr lang="en-GB" altLang="en-US"/>
              <a:t>The Fibonacci numbers are a famous example.</a:t>
            </a:r>
          </a:p>
          <a:p>
            <a:pPr>
              <a:spcBef>
                <a:spcPct val="0"/>
              </a:spcBef>
            </a:pPr>
            <a:endParaRPr lang="en-GB" altLang="en-US"/>
          </a:p>
          <a:p>
            <a:pPr>
              <a:spcBef>
                <a:spcPct val="0"/>
              </a:spcBef>
            </a:pPr>
            <a:r>
              <a:rPr lang="en-GB" altLang="en-US"/>
              <a:t>As a backup, another online Towers of Hanoi game can be found at https://www.mathsisfun.com/games/towerofhanoi.html</a:t>
            </a:r>
          </a:p>
          <a:p>
            <a:pPr>
              <a:spcBef>
                <a:spcPct val="0"/>
              </a:spcBef>
            </a:pPr>
            <a:endParaRPr lang="en-GB" altLang="en-US"/>
          </a:p>
          <a:p>
            <a:pPr>
              <a:spcBef>
                <a:spcPct val="0"/>
              </a:spcBef>
            </a:pPr>
            <a:r>
              <a:rPr lang="en-GB" altLang="en-US"/>
              <a:t>People can easily play the game with coins they have with them</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A836CE88-2989-49C3-B9D2-7D29D7797FA5}" type="slidenum">
              <a:rPr lang="en-GB" altLang="en-US" sz="1200"/>
              <a:pPr/>
              <a:t>49</a:t>
            </a:fld>
            <a:endParaRPr lang="en-GB" altLang="en-US" sz="1200"/>
          </a:p>
        </p:txBody>
      </p:sp>
    </p:spTree>
    <p:extLst>
      <p:ext uri="{BB962C8B-B14F-4D97-AF65-F5344CB8AC3E}">
        <p14:creationId xmlns:p14="http://schemas.microsoft.com/office/powerpoint/2010/main" val="3502078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AA961617-EFD0-48F2-A28C-8E3E3E2E8D11}" type="slidenum">
              <a:rPr lang="en-GB" altLang="en-US" sz="1200"/>
              <a:pPr/>
              <a:t>50</a:t>
            </a:fld>
            <a:endParaRPr lang="en-GB" altLang="en-US" sz="1200"/>
          </a:p>
        </p:txBody>
      </p:sp>
    </p:spTree>
    <p:extLst>
      <p:ext uri="{BB962C8B-B14F-4D97-AF65-F5344CB8AC3E}">
        <p14:creationId xmlns:p14="http://schemas.microsoft.com/office/powerpoint/2010/main" val="2638891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DDE9C23C-5DA2-4F70-A651-D4B8D1365347}" type="slidenum">
              <a:rPr lang="en-GB" altLang="en-US" sz="1200"/>
              <a:pPr/>
              <a:t>51</a:t>
            </a:fld>
            <a:endParaRPr lang="en-GB" altLang="en-US" sz="1200"/>
          </a:p>
        </p:txBody>
      </p:sp>
    </p:spTree>
    <p:extLst>
      <p:ext uri="{BB962C8B-B14F-4D97-AF65-F5344CB8AC3E}">
        <p14:creationId xmlns:p14="http://schemas.microsoft.com/office/powerpoint/2010/main" val="313352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3B8597B0-D7B6-4927-B4F4-FE6F6B94613C}" type="slidenum">
              <a:rPr lang="en-GB" altLang="en-US" sz="1200"/>
              <a:pPr/>
              <a:t>52</a:t>
            </a:fld>
            <a:endParaRPr lang="en-GB" altLang="en-US" sz="1200"/>
          </a:p>
        </p:txBody>
      </p:sp>
    </p:spTree>
    <p:extLst>
      <p:ext uri="{BB962C8B-B14F-4D97-AF65-F5344CB8AC3E}">
        <p14:creationId xmlns:p14="http://schemas.microsoft.com/office/powerpoint/2010/main" val="312027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CAE970-DE0C-4CE5-8A8D-1BC62679852D}" type="slidenum">
              <a:rPr lang="en-GB" smtClean="0"/>
              <a:pPr>
                <a:defRPr/>
              </a:pPr>
              <a:t>12</a:t>
            </a:fld>
            <a:endParaRPr lang="en-GB"/>
          </a:p>
        </p:txBody>
      </p:sp>
    </p:spTree>
    <p:extLst>
      <p:ext uri="{BB962C8B-B14F-4D97-AF65-F5344CB8AC3E}">
        <p14:creationId xmlns:p14="http://schemas.microsoft.com/office/powerpoint/2010/main" val="406068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CAE970-DE0C-4CE5-8A8D-1BC62679852D}" type="slidenum">
              <a:rPr lang="en-GB" smtClean="0"/>
              <a:pPr>
                <a:defRPr/>
              </a:pPr>
              <a:t>14</a:t>
            </a:fld>
            <a:endParaRPr lang="en-GB"/>
          </a:p>
        </p:txBody>
      </p:sp>
    </p:spTree>
    <p:extLst>
      <p:ext uri="{BB962C8B-B14F-4D97-AF65-F5344CB8AC3E}">
        <p14:creationId xmlns:p14="http://schemas.microsoft.com/office/powerpoint/2010/main" val="3443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CAE970-DE0C-4CE5-8A8D-1BC62679852D}" type="slidenum">
              <a:rPr lang="en-GB" smtClean="0"/>
              <a:pPr>
                <a:defRPr/>
              </a:pPr>
              <a:t>21</a:t>
            </a:fld>
            <a:endParaRPr lang="en-GB"/>
          </a:p>
        </p:txBody>
      </p:sp>
    </p:spTree>
    <p:extLst>
      <p:ext uri="{BB962C8B-B14F-4D97-AF65-F5344CB8AC3E}">
        <p14:creationId xmlns:p14="http://schemas.microsoft.com/office/powerpoint/2010/main" val="196143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in A level – I have just put in a single slide on it to show a real example of where recurrence relations have been used in modelling.</a:t>
            </a:r>
          </a:p>
        </p:txBody>
      </p:sp>
      <p:sp>
        <p:nvSpPr>
          <p:cNvPr id="4" name="Slide Number Placeholder 3"/>
          <p:cNvSpPr>
            <a:spLocks noGrp="1"/>
          </p:cNvSpPr>
          <p:nvPr>
            <p:ph type="sldNum" sz="quarter" idx="10"/>
          </p:nvPr>
        </p:nvSpPr>
        <p:spPr/>
        <p:txBody>
          <a:bodyPr/>
          <a:lstStyle/>
          <a:p>
            <a:pPr>
              <a:defRPr/>
            </a:pPr>
            <a:fld id="{2DCAE970-DE0C-4CE5-8A8D-1BC62679852D}" type="slidenum">
              <a:rPr lang="en-GB" smtClean="0"/>
              <a:pPr>
                <a:defRPr/>
              </a:pPr>
              <a:t>30</a:t>
            </a:fld>
            <a:endParaRPr lang="en-GB"/>
          </a:p>
        </p:txBody>
      </p:sp>
    </p:spTree>
    <p:extLst>
      <p:ext uri="{BB962C8B-B14F-4D97-AF65-F5344CB8AC3E}">
        <p14:creationId xmlns:p14="http://schemas.microsoft.com/office/powerpoint/2010/main" val="1749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1A501826-5739-46DC-8756-D58AAF797CBD}" type="slidenum">
              <a:rPr lang="en-GB" altLang="en-US" sz="1200"/>
              <a:pPr/>
              <a:t>33</a:t>
            </a:fld>
            <a:endParaRPr lang="en-GB" altLang="en-US" sz="1200"/>
          </a:p>
        </p:txBody>
      </p:sp>
    </p:spTree>
    <p:extLst>
      <p:ext uri="{BB962C8B-B14F-4D97-AF65-F5344CB8AC3E}">
        <p14:creationId xmlns:p14="http://schemas.microsoft.com/office/powerpoint/2010/main" val="124414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34</a:t>
            </a:fld>
            <a:endParaRPr lang="en-GB" altLang="en-US" sz="1200"/>
          </a:p>
        </p:txBody>
      </p:sp>
    </p:spTree>
    <p:extLst>
      <p:ext uri="{BB962C8B-B14F-4D97-AF65-F5344CB8AC3E}">
        <p14:creationId xmlns:p14="http://schemas.microsoft.com/office/powerpoint/2010/main" val="242655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fld id="{8A3E379C-9587-45C0-AF1A-6ED0948D0E68}" type="slidenum">
              <a:rPr lang="en-GB" altLang="en-US" sz="1200"/>
              <a:pPr/>
              <a:t>35</a:t>
            </a:fld>
            <a:endParaRPr lang="en-GB" altLang="en-US" sz="1200"/>
          </a:p>
        </p:txBody>
      </p:sp>
    </p:spTree>
    <p:extLst>
      <p:ext uri="{BB962C8B-B14F-4D97-AF65-F5344CB8AC3E}">
        <p14:creationId xmlns:p14="http://schemas.microsoft.com/office/powerpoint/2010/main" val="3397795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EI-Title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63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73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571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1334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21075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421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979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314491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4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237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5202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EI-Header (2).jpg                                             024F4F16Shared documents               7C2682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charset="0"/>
        </a:defRPr>
      </a:lvl2pPr>
      <a:lvl3pPr algn="ctr" rtl="0" eaLnBrk="0" fontAlgn="base" hangingPunct="0">
        <a:spcBef>
          <a:spcPct val="0"/>
        </a:spcBef>
        <a:spcAft>
          <a:spcPct val="0"/>
        </a:spcAft>
        <a:defRPr sz="4400">
          <a:solidFill>
            <a:schemeClr val="tx2"/>
          </a:solidFill>
          <a:latin typeface="Arial" pitchFamily="34" charset="0"/>
          <a:ea typeface="ヒラギノ角ゴ Pro W3" charset="0"/>
        </a:defRPr>
      </a:lvl3pPr>
      <a:lvl4pPr algn="ctr" rtl="0" eaLnBrk="0" fontAlgn="base" hangingPunct="0">
        <a:spcBef>
          <a:spcPct val="0"/>
        </a:spcBef>
        <a:spcAft>
          <a:spcPct val="0"/>
        </a:spcAft>
        <a:defRPr sz="4400">
          <a:solidFill>
            <a:schemeClr val="tx2"/>
          </a:solidFill>
          <a:latin typeface="Arial" pitchFamily="34" charset="0"/>
          <a:ea typeface="ヒラギノ角ゴ Pro W3" charset="0"/>
        </a:defRPr>
      </a:lvl4pPr>
      <a:lvl5pPr algn="ctr" rtl="0" eaLnBrk="0" fontAlgn="base" hangingPunct="0">
        <a:spcBef>
          <a:spcPct val="0"/>
        </a:spcBef>
        <a:spcAft>
          <a:spcPct val="0"/>
        </a:spcAft>
        <a:defRPr sz="4400">
          <a:solidFill>
            <a:schemeClr val="tx2"/>
          </a:solidFill>
          <a:latin typeface="Arial" pitchFamily="34"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eogebra.org/m/eC389DR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geogebra.org/m/nd9fTdH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71625"/>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4572000" y="1412776"/>
            <a:ext cx="41036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r>
              <a:rPr lang="en-GB" altLang="en-US" sz="4400" dirty="0">
                <a:solidFill>
                  <a:srgbClr val="00B0F0"/>
                </a:solidFill>
                <a:latin typeface="Arial" panose="020B0604020202020204" pitchFamily="34" charset="0"/>
                <a:cs typeface="Arial" panose="020B0604020202020204" pitchFamily="34" charset="0"/>
              </a:rPr>
              <a:t>Numerical Methods</a:t>
            </a:r>
          </a:p>
        </p:txBody>
      </p:sp>
    </p:spTree>
    <p:extLst>
      <p:ext uri="{BB962C8B-B14F-4D97-AF65-F5344CB8AC3E}">
        <p14:creationId xmlns:p14="http://schemas.microsoft.com/office/powerpoint/2010/main" val="211346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Consider</a:t>
                </a:r>
              </a:p>
              <a:p>
                <a:pPr marL="0" indent="0" algn="ctr">
                  <a:buNone/>
                </a:pPr>
                <a14:m>
                  <m:oMath xmlns:m="http://schemas.openxmlformats.org/officeDocument/2006/math">
                    <m:sSup>
                      <m:sSupPr>
                        <m:ctrlPr>
                          <a:rPr lang="en-GB" i="1" smtClean="0">
                            <a:latin typeface="Cambria Math" panose="02040503050406030204" pitchFamily="18" charset="0"/>
                          </a:rPr>
                        </m:ctrlPr>
                      </m:sSupPr>
                      <m:e>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0" i="1">
                            <a:latin typeface="Cambria Math"/>
                          </a:rPr>
                          <m:t>𝑥</m:t>
                        </m:r>
                      </m:e>
                      <m:sup>
                        <m:r>
                          <a:rPr lang="en-GB" b="0" i="1" smtClean="0">
                            <a:latin typeface="Cambria Math"/>
                          </a:rPr>
                          <m:t>2</m:t>
                        </m:r>
                      </m:sup>
                    </m:sSup>
                    <m:r>
                      <a:rPr lang="en-GB" b="0" i="1" smtClean="0">
                        <a:latin typeface="Cambria Math"/>
                      </a:rPr>
                      <m:t>+</m:t>
                    </m:r>
                    <m:r>
                      <a:rPr lang="en-GB" b="0" i="1">
                        <a:latin typeface="Cambria Math"/>
                      </a:rPr>
                      <m:t>𝑥</m:t>
                    </m:r>
                    <m:r>
                      <a:rPr lang="en-GB" b="0" i="1" smtClean="0">
                        <a:latin typeface="Cambria Math"/>
                      </a:rPr>
                      <m:t>−2</m:t>
                    </m:r>
                    <m:r>
                      <a:rPr lang="en-GB" b="0" i="1">
                        <a:latin typeface="Cambria Math"/>
                      </a:rPr>
                      <m:t>=0</m:t>
                    </m:r>
                  </m:oMath>
                </a14:m>
                <a:r>
                  <a:rPr lang="en-GB" dirty="0"/>
                  <a:t>.</a:t>
                </a:r>
              </a:p>
              <a:p>
                <a:r>
                  <a:rPr lang="en-GB" dirty="0"/>
                  <a:t>To carry out a fixed point iteration we need to first rearrange our equation into the form</a:t>
                </a:r>
              </a:p>
              <a:p>
                <a:pPr marL="0" indent="0" algn="ctr">
                  <a:buNone/>
                </a:pPr>
                <a14:m>
                  <m:oMath xmlns:m="http://schemas.openxmlformats.org/officeDocument/2006/math">
                    <m:r>
                      <a:rPr lang="en-GB" b="0" i="1" smtClean="0">
                        <a:latin typeface="Cambria Math"/>
                      </a:rPr>
                      <m:t>𝑥</m:t>
                    </m:r>
                    <m:r>
                      <a:rPr lang="en-GB" b="0" i="1" smtClean="0">
                        <a:latin typeface="Cambria Math"/>
                      </a:rPr>
                      <m:t>=2−</m:t>
                    </m:r>
                    <m:f>
                      <m:fPr>
                        <m:ctrlPr>
                          <a:rPr lang="en-GB"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sSup>
                      <m:sSupPr>
                        <m:ctrlPr>
                          <a:rPr lang="en-GB"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oMath>
                </a14:m>
                <a:r>
                  <a:rPr lang="en-GB" dirty="0"/>
                  <a:t>.</a:t>
                </a:r>
              </a:p>
              <a:p>
                <a:r>
                  <a:rPr lang="en-GB" dirty="0"/>
                  <a:t>To see this is an equivalent problem consider the following.</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17406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865288"/>
            <a:ext cx="3452282" cy="409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ontent Placeholder 1"/>
              <p:cNvSpPr txBox="1">
                <a:spLocks/>
              </p:cNvSpPr>
              <p:nvPr/>
            </p:nvSpPr>
            <p:spPr>
              <a:xfrm>
                <a:off x="5836846" y="1692253"/>
                <a:ext cx="1243263" cy="457095"/>
              </a:xfrm>
              <a:prstGeom prst="rect">
                <a:avLst/>
              </a:prstGeom>
            </p:spPr>
            <p:txBody>
              <a:bodyPr vert="horz">
                <a:normAutofit fontScale="77500" lnSpcReduction="20000"/>
              </a:bodyP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Tx/>
                  <a:buNone/>
                </a:pPr>
                <a14:m>
                  <m:oMathPara xmlns:m="http://schemas.openxmlformats.org/officeDocument/2006/math">
                    <m:oMathParaPr>
                      <m:jc m:val="centerGroup"/>
                    </m:oMathParaPr>
                    <m:oMath xmlns:m="http://schemas.openxmlformats.org/officeDocument/2006/math">
                      <m:r>
                        <a:rPr lang="en-GB" b="1" i="1" kern="0" smtClean="0">
                          <a:latin typeface="Cambria Math"/>
                        </a:rPr>
                        <m:t>𝒚</m:t>
                      </m:r>
                      <m:r>
                        <a:rPr lang="en-GB" b="1" i="1" kern="0" smtClean="0">
                          <a:latin typeface="Cambria Math"/>
                        </a:rPr>
                        <m:t>=</m:t>
                      </m:r>
                      <m:r>
                        <a:rPr lang="en-GB" b="1" i="1" kern="0" smtClean="0">
                          <a:latin typeface="Cambria Math"/>
                        </a:rPr>
                        <m:t>𝒙</m:t>
                      </m:r>
                    </m:oMath>
                  </m:oMathPara>
                </a14:m>
                <a:endParaRPr lang="en-GB" kern="0" dirty="0"/>
              </a:p>
            </p:txBody>
          </p:sp>
        </mc:Choice>
        <mc:Fallback xmlns="">
          <p:sp>
            <p:nvSpPr>
              <p:cNvPr id="5" name="Content Placeholder 1"/>
              <p:cNvSpPr txBox="1">
                <a:spLocks noRot="1" noChangeAspect="1" noMove="1" noResize="1" noEditPoints="1" noAdjustHandles="1" noChangeArrowheads="1" noChangeShapeType="1" noTextEdit="1"/>
              </p:cNvSpPr>
              <p:nvPr/>
            </p:nvSpPr>
            <p:spPr>
              <a:xfrm>
                <a:off x="5836846" y="1692253"/>
                <a:ext cx="1243263" cy="457095"/>
              </a:xfrm>
              <a:prstGeom prst="rect">
                <a:avLst/>
              </a:prstGeom>
              <a:blipFill>
                <a:blip r:embed="rId4"/>
                <a:stretch>
                  <a:fillRect b="-5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ontent Placeholder 1"/>
              <p:cNvSpPr txBox="1">
                <a:spLocks/>
              </p:cNvSpPr>
              <p:nvPr/>
            </p:nvSpPr>
            <p:spPr>
              <a:xfrm>
                <a:off x="1561624" y="3030691"/>
                <a:ext cx="1604212" cy="55677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Clr>
                    <a:schemeClr val="accent1"/>
                  </a:buClr>
                  <a:buFont typeface="Wingdings" charset="2"/>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14:m>
                  <m:oMathPara xmlns:m="http://schemas.openxmlformats.org/officeDocument/2006/math">
                    <m:oMathParaPr>
                      <m:jc m:val="centerGroup"/>
                    </m:oMathParaPr>
                    <m:oMath xmlns:m="http://schemas.openxmlformats.org/officeDocument/2006/math">
                      <m:r>
                        <a:rPr lang="en-GB" i="1" smtClean="0">
                          <a:latin typeface="Cambria Math"/>
                        </a:rPr>
                        <m:t>𝒚</m:t>
                      </m:r>
                      <m:r>
                        <a:rPr lang="en-GB" i="1" smtClean="0">
                          <a:latin typeface="Cambria Math"/>
                        </a:rPr>
                        <m:t>=</m:t>
                      </m:r>
                      <m:r>
                        <a:rPr lang="en-GB" b="1" i="1" smtClean="0">
                          <a:latin typeface="Cambria Math"/>
                        </a:rPr>
                        <m:t>𝟐</m:t>
                      </m:r>
                      <m:r>
                        <a:rPr lang="en-GB" b="1" i="1" smtClean="0">
                          <a:latin typeface="Cambria Math"/>
                        </a:rPr>
                        <m:t>−</m:t>
                      </m:r>
                      <m:f>
                        <m:fPr>
                          <m:ctrlPr>
                            <a:rPr lang="en-GB" i="1" smtClean="0">
                              <a:latin typeface="Cambria Math" panose="02040503050406030204" pitchFamily="18" charset="0"/>
                            </a:rPr>
                          </m:ctrlPr>
                        </m:fPr>
                        <m:num>
                          <m:r>
                            <a:rPr lang="en-GB" b="1" i="1" smtClean="0">
                              <a:latin typeface="Cambria Math"/>
                            </a:rPr>
                            <m:t>𝟏</m:t>
                          </m:r>
                        </m:num>
                        <m:den>
                          <m:r>
                            <a:rPr lang="en-GB" b="1" i="1" smtClean="0">
                              <a:latin typeface="Cambria Math"/>
                            </a:rPr>
                            <m:t>𝟒</m:t>
                          </m:r>
                        </m:den>
                      </m:f>
                      <m:sSup>
                        <m:sSupPr>
                          <m:ctrlPr>
                            <a:rPr lang="en-GB" i="1" smtClean="0">
                              <a:latin typeface="Cambria Math" panose="02040503050406030204" pitchFamily="18" charset="0"/>
                            </a:rPr>
                          </m:ctrlPr>
                        </m:sSupPr>
                        <m:e>
                          <m:r>
                            <a:rPr lang="en-GB" b="1" i="1" smtClean="0">
                              <a:latin typeface="Cambria Math"/>
                            </a:rPr>
                            <m:t>𝒙</m:t>
                          </m:r>
                        </m:e>
                        <m:sup>
                          <m:r>
                            <a:rPr lang="en-GB" b="1" i="1" smtClean="0">
                              <a:latin typeface="Cambria Math"/>
                            </a:rPr>
                            <m:t>𝟐</m:t>
                          </m:r>
                        </m:sup>
                      </m:sSup>
                    </m:oMath>
                  </m:oMathPara>
                </a14:m>
                <a:endParaRPr lang="en-GB" dirty="0"/>
              </a:p>
            </p:txBody>
          </p:sp>
        </mc:Choice>
        <mc:Fallback xmlns="">
          <p:sp>
            <p:nvSpPr>
              <p:cNvPr id="6" name="Content Placeholder 1"/>
              <p:cNvSpPr txBox="1">
                <a:spLocks noRot="1" noChangeAspect="1" noMove="1" noResize="1" noEditPoints="1" noAdjustHandles="1" noChangeArrowheads="1" noChangeShapeType="1" noTextEdit="1"/>
              </p:cNvSpPr>
              <p:nvPr/>
            </p:nvSpPr>
            <p:spPr>
              <a:xfrm>
                <a:off x="1561624" y="3030691"/>
                <a:ext cx="1604212" cy="55677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1"/>
              <p:cNvSpPr txBox="1">
                <a:spLocks/>
              </p:cNvSpPr>
              <p:nvPr/>
            </p:nvSpPr>
            <p:spPr>
              <a:xfrm>
                <a:off x="3101667" y="5590485"/>
                <a:ext cx="1925053" cy="601474"/>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Clr>
                    <a:schemeClr val="accent1"/>
                  </a:buClr>
                  <a:buFont typeface="Wingdings" charset="2"/>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14:m>
                  <m:oMathPara xmlns:m="http://schemas.openxmlformats.org/officeDocument/2006/math">
                    <m:oMathParaPr>
                      <m:jc m:val="centerGroup"/>
                    </m:oMathParaPr>
                    <m:oMath xmlns:m="http://schemas.openxmlformats.org/officeDocument/2006/math">
                      <m:r>
                        <a:rPr lang="en-GB" i="1" smtClean="0">
                          <a:latin typeface="Cambria Math"/>
                        </a:rPr>
                        <m:t>𝒚</m:t>
                      </m:r>
                      <m:r>
                        <a:rPr lang="en-GB" i="1" smtClean="0">
                          <a:latin typeface="Cambria Math"/>
                        </a:rPr>
                        <m:t>=</m:t>
                      </m:r>
                      <m:sSup>
                        <m:sSupPr>
                          <m:ctrlPr>
                            <a:rPr lang="en-GB" i="1" smtClean="0">
                              <a:latin typeface="Cambria Math" panose="02040503050406030204" pitchFamily="18" charset="0"/>
                            </a:rPr>
                          </m:ctrlPr>
                        </m:sSupPr>
                        <m:e>
                          <m:f>
                            <m:fPr>
                              <m:ctrlPr>
                                <a:rPr lang="en-GB" i="1" smtClean="0">
                                  <a:latin typeface="Cambria Math" panose="02040503050406030204" pitchFamily="18" charset="0"/>
                                </a:rPr>
                              </m:ctrlPr>
                            </m:fPr>
                            <m:num>
                              <m:r>
                                <a:rPr lang="en-GB" b="1" i="1" smtClean="0">
                                  <a:latin typeface="Cambria Math"/>
                                </a:rPr>
                                <m:t>𝟏</m:t>
                              </m:r>
                            </m:num>
                            <m:den>
                              <m:r>
                                <a:rPr lang="en-GB" b="1" i="1" smtClean="0">
                                  <a:latin typeface="Cambria Math"/>
                                </a:rPr>
                                <m:t>𝟒</m:t>
                              </m:r>
                            </m:den>
                          </m:f>
                          <m:r>
                            <a:rPr lang="en-GB" b="1" i="1" smtClean="0">
                              <a:latin typeface="Cambria Math"/>
                            </a:rPr>
                            <m:t>𝒙</m:t>
                          </m:r>
                        </m:e>
                        <m:sup>
                          <m:r>
                            <a:rPr lang="en-GB" b="1" i="1" smtClean="0">
                              <a:latin typeface="Cambria Math"/>
                            </a:rPr>
                            <m:t>𝟐</m:t>
                          </m:r>
                        </m:sup>
                      </m:sSup>
                      <m:r>
                        <a:rPr lang="en-GB" b="1" i="1" smtClean="0">
                          <a:latin typeface="Cambria Math"/>
                        </a:rPr>
                        <m:t>+</m:t>
                      </m:r>
                      <m:r>
                        <a:rPr lang="en-GB" b="1" i="1" smtClean="0">
                          <a:latin typeface="Cambria Math"/>
                        </a:rPr>
                        <m:t>𝒙</m:t>
                      </m:r>
                      <m:r>
                        <a:rPr lang="en-GB" b="1" i="1" smtClean="0">
                          <a:latin typeface="Cambria Math"/>
                        </a:rPr>
                        <m:t>−</m:t>
                      </m:r>
                      <m:r>
                        <a:rPr lang="en-GB" b="1" i="1" smtClean="0">
                          <a:latin typeface="Cambria Math"/>
                        </a:rPr>
                        <m:t>𝟐</m:t>
                      </m:r>
                    </m:oMath>
                  </m:oMathPara>
                </a14:m>
                <a:endParaRPr lang="en-GB" dirty="0"/>
              </a:p>
            </p:txBody>
          </p:sp>
        </mc:Choice>
        <mc:Fallback xmlns="">
          <p:sp>
            <p:nvSpPr>
              <p:cNvPr id="7" name="Content Placeholder 1"/>
              <p:cNvSpPr txBox="1">
                <a:spLocks noRot="1" noChangeAspect="1" noMove="1" noResize="1" noEditPoints="1" noAdjustHandles="1" noChangeArrowheads="1" noChangeShapeType="1" noTextEdit="1"/>
              </p:cNvSpPr>
              <p:nvPr/>
            </p:nvSpPr>
            <p:spPr>
              <a:xfrm>
                <a:off x="3101667" y="5590485"/>
                <a:ext cx="1925053" cy="601474"/>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61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So, to carry out a fixed point iteration re-arrange your equation into the form </a:t>
                </a:r>
                <a14:m>
                  <m:oMath xmlns:m="http://schemas.openxmlformats.org/officeDocument/2006/math">
                    <m:r>
                      <a:rPr lang="en-GB" b="0" i="1" smtClean="0">
                        <a:latin typeface="Cambria Math"/>
                      </a:rPr>
                      <m:t>𝑥</m:t>
                    </m:r>
                    <m:r>
                      <a:rPr lang="en-GB" b="0" i="1" smtClean="0">
                        <a:latin typeface="Cambria Math"/>
                      </a:rPr>
                      <m:t>=</m:t>
                    </m:r>
                    <m:r>
                      <a:rPr lang="en-GB" b="0" i="1" smtClean="0">
                        <a:latin typeface="Cambria Math"/>
                      </a:rPr>
                      <m:t>𝑔</m:t>
                    </m:r>
                    <m:r>
                      <a:rPr lang="en-GB" b="0" i="1" smtClean="0">
                        <a:latin typeface="Cambria Math"/>
                      </a:rPr>
                      <m:t>(</m:t>
                    </m:r>
                    <m:r>
                      <a:rPr lang="en-GB" b="0" i="1" smtClean="0">
                        <a:latin typeface="Cambria Math"/>
                      </a:rPr>
                      <m:t>𝑥</m:t>
                    </m:r>
                    <m:r>
                      <a:rPr lang="en-GB" b="0" i="1" smtClean="0">
                        <a:latin typeface="Cambria Math"/>
                      </a:rPr>
                      <m:t>)</m:t>
                    </m:r>
                  </m:oMath>
                </a14:m>
                <a:r>
                  <a:rPr lang="en-GB" dirty="0"/>
                  <a:t>.</a:t>
                </a:r>
              </a:p>
              <a:p>
                <a:r>
                  <a:rPr lang="en-GB" dirty="0"/>
                  <a:t>Starting with an initial value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0</m:t>
                        </m:r>
                      </m:sub>
                    </m:sSub>
                  </m:oMath>
                </a14:m>
                <a:r>
                  <a:rPr lang="en-GB" dirty="0"/>
                  <a:t> generate subsequent values of </a:t>
                </a:r>
                <a14:m>
                  <m:oMath xmlns:m="http://schemas.openxmlformats.org/officeDocument/2006/math">
                    <m:r>
                      <a:rPr lang="en-GB" b="0" i="1" smtClean="0">
                        <a:latin typeface="Cambria Math"/>
                      </a:rPr>
                      <m:t>𝑥</m:t>
                    </m:r>
                  </m:oMath>
                </a14:m>
                <a:r>
                  <a:rPr lang="en-GB" dirty="0"/>
                  <a:t> by using the recurrence relation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𝑟</m:t>
                        </m:r>
                        <m:r>
                          <a:rPr lang="en-GB" b="0" i="1" smtClean="0">
                            <a:latin typeface="Cambria Math"/>
                          </a:rPr>
                          <m:t>+1</m:t>
                        </m:r>
                      </m:sub>
                    </m:sSub>
                    <m:r>
                      <a:rPr lang="en-GB" b="0" i="1">
                        <a:latin typeface="Cambria Math"/>
                      </a:rPr>
                      <m:t>=</m:t>
                    </m:r>
                    <m:r>
                      <a:rPr lang="en-GB" b="0" i="1">
                        <a:latin typeface="Cambria Math"/>
                      </a:rPr>
                      <m:t>𝑔</m:t>
                    </m:r>
                    <m:r>
                      <a:rPr lang="en-GB" b="0" i="1">
                        <a:latin typeface="Cambria Math"/>
                      </a:rPr>
                      <m:t>(</m:t>
                    </m:r>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𝑟</m:t>
                        </m:r>
                      </m:sub>
                    </m:sSub>
                    <m:r>
                      <a:rPr lang="en-GB" b="0" i="1">
                        <a:latin typeface="Cambria Math"/>
                      </a:rPr>
                      <m:t>)</m:t>
                    </m:r>
                  </m:oMath>
                </a14:m>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963"/>
                </a:stretch>
              </a:blipFill>
            </p:spPr>
            <p:txBody>
              <a:bodyPr/>
              <a:lstStyle/>
              <a:p>
                <a:r>
                  <a:rPr lang="en-GB">
                    <a:noFill/>
                  </a:rPr>
                  <a:t> </a:t>
                </a:r>
              </a:p>
            </p:txBody>
          </p:sp>
        </mc:Fallback>
      </mc:AlternateContent>
    </p:spTree>
    <p:extLst>
      <p:ext uri="{BB962C8B-B14F-4D97-AF65-F5344CB8AC3E}">
        <p14:creationId xmlns:p14="http://schemas.microsoft.com/office/powerpoint/2010/main" val="12348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5836" y="1610518"/>
                <a:ext cx="8229600" cy="4525963"/>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𝑟</m:t>
                          </m:r>
                          <m:r>
                            <a:rPr lang="en-GB" b="0" i="1" smtClean="0">
                              <a:latin typeface="Cambria Math"/>
                            </a:rPr>
                            <m:t>+1</m:t>
                          </m:r>
                        </m:sub>
                      </m:sSub>
                      <m:r>
                        <a:rPr lang="en-GB" b="0" i="1">
                          <a:latin typeface="Cambria Math"/>
                        </a:rPr>
                        <m:t>=2−</m:t>
                      </m:r>
                      <m:f>
                        <m:fPr>
                          <m:ctrlPr>
                            <a:rPr lang="en-GB" i="1">
                              <a:latin typeface="Cambria Math" panose="02040503050406030204" pitchFamily="18" charset="0"/>
                            </a:rPr>
                          </m:ctrlPr>
                        </m:fPr>
                        <m:num>
                          <m:r>
                            <a:rPr lang="en-GB" b="0" i="1">
                              <a:latin typeface="Cambria Math"/>
                            </a:rPr>
                            <m:t>1</m:t>
                          </m:r>
                        </m:num>
                        <m:den>
                          <m:r>
                            <a:rPr lang="en-GB" b="0" i="1">
                              <a:latin typeface="Cambria Math"/>
                            </a:rPr>
                            <m:t>4</m:t>
                          </m:r>
                        </m:den>
                      </m:f>
                      <m:sSup>
                        <m:sSupPr>
                          <m:ctrlPr>
                            <a:rPr lang="en-GB" i="1">
                              <a:latin typeface="Cambria Math" panose="02040503050406030204" pitchFamily="18" charset="0"/>
                            </a:rPr>
                          </m:ctrlPr>
                        </m:sSupPr>
                        <m:e>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𝑟</m:t>
                              </m:r>
                            </m:sub>
                          </m:sSub>
                        </m:e>
                        <m:sup>
                          <m:r>
                            <a:rPr lang="en-GB" b="0" i="1">
                              <a:latin typeface="Cambria Math"/>
                            </a:rPr>
                            <m:t>2</m:t>
                          </m:r>
                        </m:sup>
                      </m:sSup>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5836" y="1610518"/>
                <a:ext cx="8229600" cy="4525963"/>
              </a:xfr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41076577"/>
                  </p:ext>
                </p:extLst>
              </p:nvPr>
            </p:nvGraphicFramePr>
            <p:xfrm>
              <a:off x="1580147" y="2763520"/>
              <a:ext cx="6096000" cy="2219960"/>
            </p:xfrm>
            <a:graphic>
              <a:graphicData uri="http://schemas.openxmlformats.org/drawingml/2006/table">
                <a:tbl>
                  <a:tblPr firstRow="1" bandRow="1">
                    <a:tableStyleId>{B301B821-A1FF-4177-AEE7-76D212191A09}</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𝒓</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𝒙</m:t>
                                    </m:r>
                                  </m:e>
                                  <m:sub>
                                    <m:r>
                                      <a:rPr lang="en-GB" smtClean="0">
                                        <a:latin typeface="Cambria Math" panose="02040503050406030204" pitchFamily="18" charset="0"/>
                                      </a:rPr>
                                      <m:t>𝒓</m:t>
                                    </m:r>
                                  </m:sub>
                                </m:sSub>
                              </m:oMath>
                            </m:oMathPara>
                          </a14:m>
                          <a:endParaRPr lang="en-GB" dirty="0"/>
                        </a:p>
                      </a:txBody>
                      <a:tcPr/>
                    </a:tc>
                    <a:extLst>
                      <a:ext uri="{0D108BD9-81ED-4DB2-BD59-A6C34878D82A}">
                        <a16:rowId xmlns:a16="http://schemas.microsoft.com/office/drawing/2014/main" xmlns="" val="10000"/>
                      </a:ext>
                    </a:extLst>
                  </a:tr>
                  <a:tr h="370840">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0</m:t>
                                </m:r>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m:t>
                                </m:r>
                              </m:oMath>
                            </m:oMathPara>
                          </a14:m>
                          <a:endParaRPr lang="en-GB" dirty="0"/>
                        </a:p>
                      </a:txBody>
                      <a:tcPr/>
                    </a:tc>
                    <a:extLst>
                      <a:ext uri="{0D108BD9-81ED-4DB2-BD59-A6C34878D82A}">
                        <a16:rowId xmlns:a16="http://schemas.microsoft.com/office/drawing/2014/main" xmlns="" val="10001"/>
                      </a:ext>
                    </a:extLst>
                  </a:tr>
                  <a:tr h="370840">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m:t>
                                </m:r>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1.75</m:t>
                                </m:r>
                              </m:oMath>
                            </m:oMathPara>
                          </a14:m>
                          <a:endParaRPr lang="en-GB" dirty="0"/>
                        </a:p>
                      </a:txBody>
                      <a:tcPr/>
                    </a:tc>
                    <a:extLst>
                      <a:ext uri="{0D108BD9-81ED-4DB2-BD59-A6C34878D82A}">
                        <a16:rowId xmlns:a16="http://schemas.microsoft.com/office/drawing/2014/main" xmlns="" val="10002"/>
                      </a:ext>
                    </a:extLst>
                  </a:tr>
                  <a:tr h="370840">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1.62</m:t>
                                </m:r>
                              </m:oMath>
                            </m:oMathPara>
                          </a14:m>
                          <a:endParaRPr lang="en-GB" dirty="0"/>
                        </a:p>
                      </a:txBody>
                      <a:tcPr/>
                    </a:tc>
                    <a:extLst>
                      <a:ext uri="{0D108BD9-81ED-4DB2-BD59-A6C34878D82A}">
                        <a16:rowId xmlns:a16="http://schemas.microsoft.com/office/drawing/2014/main" xmlns="" val="10003"/>
                      </a:ext>
                    </a:extLst>
                  </a:tr>
                  <a:tr h="370840">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lgn="ct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1.55</m:t>
                                </m:r>
                              </m:oMath>
                            </m:oMathPara>
                          </a14:m>
                          <a:endParaRPr lang="en-GB" dirty="0"/>
                        </a:p>
                      </a:txBody>
                      <a:tcPr/>
                    </a:tc>
                    <a:extLst>
                      <a:ext uri="{0D108BD9-81ED-4DB2-BD59-A6C34878D82A}">
                        <a16:rowId xmlns:a16="http://schemas.microsoft.com/office/drawing/2014/main" xmlns="" val="10004"/>
                      </a:ext>
                    </a:extLst>
                  </a:tr>
                  <a:tr h="370840">
                    <a:tc>
                      <a:txBody>
                        <a:bodyPr/>
                        <a:lstStyle/>
                        <a:p>
                          <a:pPr algn="ctr"/>
                          <a:r>
                            <a:rPr lang="en-GB" dirty="0"/>
                            <a:t>…</a:t>
                          </a:r>
                        </a:p>
                      </a:txBody>
                      <a:tcPr/>
                    </a:tc>
                    <a:tc>
                      <a:txBody>
                        <a:bodyPr/>
                        <a:lstStyle/>
                        <a:p>
                          <a:pPr algn="ctr"/>
                          <a:r>
                            <a:rPr lang="en-GB" dirty="0"/>
                            <a:t>…</a:t>
                          </a:r>
                        </a:p>
                      </a:txBody>
                      <a:tcPr/>
                    </a:tc>
                    <a:extLst>
                      <a:ext uri="{0D108BD9-81ED-4DB2-BD59-A6C34878D82A}">
                        <a16:rowId xmlns:a16="http://schemas.microsoft.com/office/drawing/2014/main" xmlns=""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41076577"/>
                  </p:ext>
                </p:extLst>
              </p:nvPr>
            </p:nvGraphicFramePr>
            <p:xfrm>
              <a:off x="1580147" y="2763520"/>
              <a:ext cx="6096000" cy="2219960"/>
            </p:xfrm>
            <a:graphic>
              <a:graphicData uri="http://schemas.openxmlformats.org/drawingml/2006/table">
                <a:tbl>
                  <a:tblPr firstRow="1" bandRow="1">
                    <a:tableStyleId>{B301B821-A1FF-4177-AEE7-76D212191A09}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5760">
                    <a:tc>
                      <a:txBody>
                        <a:bodyPr/>
                        <a:lstStyle/>
                        <a:p>
                          <a:endParaRPr lang="en-US"/>
                        </a:p>
                      </a:txBody>
                      <a:tcPr>
                        <a:blipFill>
                          <a:blip r:embed="rId4"/>
                          <a:stretch>
                            <a:fillRect l="-200" t="-1667" r="-100200" b="-533333"/>
                          </a:stretch>
                        </a:blipFill>
                      </a:tcPr>
                    </a:tc>
                    <a:tc>
                      <a:txBody>
                        <a:bodyPr/>
                        <a:lstStyle/>
                        <a:p>
                          <a:endParaRPr lang="en-US"/>
                        </a:p>
                      </a:txBody>
                      <a:tcPr>
                        <a:blipFill>
                          <a:blip r:embed="rId4"/>
                          <a:stretch>
                            <a:fillRect l="-100400" t="-1667" r="-400" b="-533333"/>
                          </a:stretch>
                        </a:blipFill>
                      </a:tcPr>
                    </a:tc>
                    <a:extLst>
                      <a:ext uri="{0D108BD9-81ED-4DB2-BD59-A6C34878D82A}">
                        <a16:rowId xmlns:a16="http://schemas.microsoft.com/office/drawing/2014/main" val="10000"/>
                      </a:ext>
                    </a:extLst>
                  </a:tr>
                  <a:tr h="370840">
                    <a:tc>
                      <a:txBody>
                        <a:bodyPr/>
                        <a:lstStyle/>
                        <a:p>
                          <a:endParaRPr lang="en-US"/>
                        </a:p>
                      </a:txBody>
                      <a:tcPr>
                        <a:blipFill>
                          <a:blip r:embed="rId4"/>
                          <a:stretch>
                            <a:fillRect l="-200" t="-100000" r="-100200" b="-424590"/>
                          </a:stretch>
                        </a:blipFill>
                      </a:tcPr>
                    </a:tc>
                    <a:tc>
                      <a:txBody>
                        <a:bodyPr/>
                        <a:lstStyle/>
                        <a:p>
                          <a:endParaRPr lang="en-US"/>
                        </a:p>
                      </a:txBody>
                      <a:tcPr>
                        <a:blipFill>
                          <a:blip r:embed="rId4"/>
                          <a:stretch>
                            <a:fillRect l="-100400" t="-100000" r="-400" b="-424590"/>
                          </a:stretch>
                        </a:blipFill>
                      </a:tcPr>
                    </a:tc>
                    <a:extLst>
                      <a:ext uri="{0D108BD9-81ED-4DB2-BD59-A6C34878D82A}">
                        <a16:rowId xmlns:a16="http://schemas.microsoft.com/office/drawing/2014/main" val="10001"/>
                      </a:ext>
                    </a:extLst>
                  </a:tr>
                  <a:tr h="370840">
                    <a:tc>
                      <a:txBody>
                        <a:bodyPr/>
                        <a:lstStyle/>
                        <a:p>
                          <a:endParaRPr lang="en-US"/>
                        </a:p>
                      </a:txBody>
                      <a:tcPr>
                        <a:blipFill>
                          <a:blip r:embed="rId4"/>
                          <a:stretch>
                            <a:fillRect l="-200" t="-200000" r="-100200" b="-324590"/>
                          </a:stretch>
                        </a:blipFill>
                      </a:tcPr>
                    </a:tc>
                    <a:tc>
                      <a:txBody>
                        <a:bodyPr/>
                        <a:lstStyle/>
                        <a:p>
                          <a:endParaRPr lang="en-US"/>
                        </a:p>
                      </a:txBody>
                      <a:tcPr>
                        <a:blipFill>
                          <a:blip r:embed="rId4"/>
                          <a:stretch>
                            <a:fillRect l="-100400" t="-200000" r="-400" b="-324590"/>
                          </a:stretch>
                        </a:blipFill>
                      </a:tcPr>
                    </a:tc>
                    <a:extLst>
                      <a:ext uri="{0D108BD9-81ED-4DB2-BD59-A6C34878D82A}">
                        <a16:rowId xmlns:a16="http://schemas.microsoft.com/office/drawing/2014/main" val="10002"/>
                      </a:ext>
                    </a:extLst>
                  </a:tr>
                  <a:tr h="370840">
                    <a:tc>
                      <a:txBody>
                        <a:bodyPr/>
                        <a:lstStyle/>
                        <a:p>
                          <a:endParaRPr lang="en-US"/>
                        </a:p>
                      </a:txBody>
                      <a:tcPr>
                        <a:blipFill>
                          <a:blip r:embed="rId4"/>
                          <a:stretch>
                            <a:fillRect l="-200" t="-300000" r="-100200" b="-224590"/>
                          </a:stretch>
                        </a:blipFill>
                      </a:tcPr>
                    </a:tc>
                    <a:tc>
                      <a:txBody>
                        <a:bodyPr/>
                        <a:lstStyle/>
                        <a:p>
                          <a:endParaRPr lang="en-US"/>
                        </a:p>
                      </a:txBody>
                      <a:tcPr>
                        <a:blipFill>
                          <a:blip r:embed="rId4"/>
                          <a:stretch>
                            <a:fillRect l="-100400" t="-300000" r="-400" b="-224590"/>
                          </a:stretch>
                        </a:blipFill>
                      </a:tcPr>
                    </a:tc>
                    <a:extLst>
                      <a:ext uri="{0D108BD9-81ED-4DB2-BD59-A6C34878D82A}">
                        <a16:rowId xmlns:a16="http://schemas.microsoft.com/office/drawing/2014/main" val="10003"/>
                      </a:ext>
                    </a:extLst>
                  </a:tr>
                  <a:tr h="370840">
                    <a:tc>
                      <a:txBody>
                        <a:bodyPr/>
                        <a:lstStyle/>
                        <a:p>
                          <a:endParaRPr lang="en-US"/>
                        </a:p>
                      </a:txBody>
                      <a:tcPr>
                        <a:blipFill>
                          <a:blip r:embed="rId4"/>
                          <a:stretch>
                            <a:fillRect l="-200" t="-400000" r="-100200" b="-124590"/>
                          </a:stretch>
                        </a:blipFill>
                      </a:tcPr>
                    </a:tc>
                    <a:tc>
                      <a:txBody>
                        <a:bodyPr/>
                        <a:lstStyle/>
                        <a:p>
                          <a:endParaRPr lang="en-US"/>
                        </a:p>
                      </a:txBody>
                      <a:tcPr>
                        <a:blipFill>
                          <a:blip r:embed="rId4"/>
                          <a:stretch>
                            <a:fillRect l="-100400" t="-400000" r="-400" b="-124590"/>
                          </a:stretch>
                        </a:blipFill>
                      </a:tcPr>
                    </a:tc>
                    <a:extLst>
                      <a:ext uri="{0D108BD9-81ED-4DB2-BD59-A6C34878D82A}">
                        <a16:rowId xmlns:a16="http://schemas.microsoft.com/office/drawing/2014/main" val="10004"/>
                      </a:ext>
                    </a:extLst>
                  </a:tr>
                  <a:tr h="370840">
                    <a:tc>
                      <a:txBody>
                        <a:bodyPr/>
                        <a:lstStyle/>
                        <a:p>
                          <a:pPr algn="ctr"/>
                          <a:r>
                            <a:rPr lang="en-GB" dirty="0"/>
                            <a:t>…</a:t>
                          </a:r>
                        </a:p>
                      </a:txBody>
                      <a:tcPr/>
                    </a:tc>
                    <a:tc>
                      <a:txBody>
                        <a:bodyPr/>
                        <a:lstStyle/>
                        <a:p>
                          <a:pPr algn="ctr"/>
                          <a:r>
                            <a:rPr lang="en-GB" dirty="0"/>
                            <a:t>…</a:t>
                          </a:r>
                        </a:p>
                      </a:txBody>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99850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p:sp>
        <p:nvSpPr>
          <p:cNvPr id="3" name="Content Placeholder 2"/>
          <p:cNvSpPr>
            <a:spLocks noGrp="1"/>
          </p:cNvSpPr>
          <p:nvPr>
            <p:ph idx="1"/>
          </p:nvPr>
        </p:nvSpPr>
        <p:spPr/>
        <p:txBody>
          <a:bodyPr/>
          <a:lstStyle/>
          <a:p>
            <a:endParaRPr lang="en-GB" dirty="0"/>
          </a:p>
        </p:txBody>
      </p:sp>
      <mc:AlternateContent xmlns:mc="http://schemas.openxmlformats.org/markup-compatibility/2006" xmlns:a14="http://schemas.microsoft.com/office/drawing/2010/main">
        <mc:Choice Requires="a14">
          <p:sp>
            <p:nvSpPr>
              <p:cNvPr id="4" name="Content Placeholder 1"/>
              <p:cNvSpPr txBox="1">
                <a:spLocks/>
              </p:cNvSpPr>
              <p:nvPr/>
            </p:nvSpPr>
            <p:spPr>
              <a:xfrm>
                <a:off x="5170681" y="1536742"/>
                <a:ext cx="818040" cy="413548"/>
              </a:xfrm>
              <a:prstGeom prst="rect">
                <a:avLst/>
              </a:prstGeom>
            </p:spPr>
            <p:txBody>
              <a:bodyPr vert="horz">
                <a:normAutofit fontScale="70000" lnSpcReduction="20000"/>
              </a:bodyP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Tx/>
                  <a:buNone/>
                </a:pPr>
                <a14:m>
                  <m:oMathPara xmlns:m="http://schemas.openxmlformats.org/officeDocument/2006/math">
                    <m:oMathParaPr>
                      <m:jc m:val="centerGroup"/>
                    </m:oMathParaPr>
                    <m:oMath xmlns:m="http://schemas.openxmlformats.org/officeDocument/2006/math">
                      <m:r>
                        <a:rPr lang="en-GB" b="0" i="1" kern="0" smtClean="0">
                          <a:latin typeface="Cambria Math"/>
                        </a:rPr>
                        <m:t>𝑦</m:t>
                      </m:r>
                      <m:r>
                        <a:rPr lang="en-GB" b="0" i="1" kern="0" smtClean="0">
                          <a:latin typeface="Cambria Math"/>
                        </a:rPr>
                        <m:t>=</m:t>
                      </m:r>
                      <m:r>
                        <a:rPr lang="en-GB" b="0" i="1" kern="0" smtClean="0">
                          <a:latin typeface="Cambria Math"/>
                        </a:rPr>
                        <m:t>𝑥</m:t>
                      </m:r>
                    </m:oMath>
                  </m:oMathPara>
                </a14:m>
                <a:endParaRPr lang="en-GB" i="1" kern="0" dirty="0"/>
              </a:p>
            </p:txBody>
          </p:sp>
        </mc:Choice>
        <mc:Fallback xmlns="">
          <p:sp>
            <p:nvSpPr>
              <p:cNvPr id="4" name="Content Placeholder 1"/>
              <p:cNvSpPr txBox="1">
                <a:spLocks noRot="1" noChangeAspect="1" noMove="1" noResize="1" noEditPoints="1" noAdjustHandles="1" noChangeArrowheads="1" noChangeShapeType="1" noTextEdit="1"/>
              </p:cNvSpPr>
              <p:nvPr/>
            </p:nvSpPr>
            <p:spPr>
              <a:xfrm>
                <a:off x="5170681" y="1536742"/>
                <a:ext cx="818040" cy="413548"/>
              </a:xfrm>
              <a:prstGeom prst="rect">
                <a:avLst/>
              </a:prstGeom>
              <a:blipFill>
                <a:blip r:embed="rId2"/>
                <a:stretch>
                  <a:fillRect b="-73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1"/>
              <p:cNvSpPr txBox="1">
                <a:spLocks/>
              </p:cNvSpPr>
              <p:nvPr/>
            </p:nvSpPr>
            <p:spPr>
              <a:xfrm>
                <a:off x="5170681" y="2881963"/>
                <a:ext cx="1396026" cy="65612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Clr>
                    <a:schemeClr val="accent1"/>
                  </a:buClr>
                  <a:buFont typeface="Wingdings" charset="2"/>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sSup>
                        <m:sSupPr>
                          <m:ctrlPr>
                            <a:rPr lang="en-GB" b="0" i="1" smtClean="0">
                              <a:latin typeface="Cambria Math" panose="02040503050406030204" pitchFamily="18" charset="0"/>
                            </a:rPr>
                          </m:ctrlPr>
                        </m:sSupPr>
                        <m:e>
                          <m:r>
                            <a:rPr lang="en-GB" b="0" i="1" smtClean="0">
                              <a:latin typeface="Cambria Math"/>
                            </a:rPr>
                            <m:t>𝑥</m:t>
                          </m:r>
                        </m:e>
                        <m:sup>
                          <m:r>
                            <a:rPr lang="en-GB" b="0" i="1" smtClean="0">
                              <a:latin typeface="Cambria Math"/>
                            </a:rPr>
                            <m:t>2</m:t>
                          </m:r>
                        </m:sup>
                      </m:sSup>
                    </m:oMath>
                  </m:oMathPara>
                </a14:m>
                <a:endParaRPr lang="en-GB" b="0" dirty="0"/>
              </a:p>
            </p:txBody>
          </p:sp>
        </mc:Choice>
        <mc:Fallback xmlns="">
          <p:sp>
            <p:nvSpPr>
              <p:cNvPr id="5" name="Content Placeholder 1"/>
              <p:cNvSpPr txBox="1">
                <a:spLocks noRot="1" noChangeAspect="1" noMove="1" noResize="1" noEditPoints="1" noAdjustHandles="1" noChangeArrowheads="1" noChangeShapeType="1" noTextEdit="1"/>
              </p:cNvSpPr>
              <p:nvPr/>
            </p:nvSpPr>
            <p:spPr>
              <a:xfrm>
                <a:off x="5170681" y="2881963"/>
                <a:ext cx="1396026" cy="656128"/>
              </a:xfrm>
              <a:prstGeom prst="rect">
                <a:avLst/>
              </a:prstGeom>
              <a:blipFill>
                <a:blip r:embed="rId3"/>
                <a:stretch>
                  <a:fillRect/>
                </a:stretch>
              </a:blipFill>
            </p:spPr>
            <p:txBody>
              <a:bodyPr/>
              <a:lstStyle/>
              <a:p>
                <a:r>
                  <a:rPr lang="en-GB">
                    <a:noFill/>
                  </a:rPr>
                  <a:t> </a:t>
                </a:r>
              </a:p>
            </p:txBody>
          </p:sp>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373" y="1700808"/>
            <a:ext cx="171430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3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Now consider </a:t>
                </a:r>
                <a14:m>
                  <m:oMath xmlns:m="http://schemas.openxmlformats.org/officeDocument/2006/math">
                    <m:sSup>
                      <m:sSupPr>
                        <m:ctrlPr>
                          <a:rPr lang="en-GB" i="1">
                            <a:latin typeface="Cambria Math" panose="02040503050406030204" pitchFamily="18" charset="0"/>
                          </a:rPr>
                        </m:ctrlPr>
                      </m:sSupPr>
                      <m:e>
                        <m:r>
                          <a:rPr lang="en-GB" b="0" i="1">
                            <a:latin typeface="Cambria Math"/>
                          </a:rPr>
                          <m:t>𝑥</m:t>
                        </m:r>
                      </m:e>
                      <m:sup>
                        <m:r>
                          <a:rPr lang="en-GB" b="0" i="1">
                            <a:latin typeface="Cambria Math"/>
                          </a:rPr>
                          <m:t>3</m:t>
                        </m:r>
                      </m:sup>
                    </m:sSup>
                    <m:r>
                      <a:rPr lang="en-GB" b="0" i="1">
                        <a:latin typeface="Cambria Math"/>
                      </a:rPr>
                      <m:t>−2</m:t>
                    </m:r>
                    <m:r>
                      <a:rPr lang="en-GB" b="0" i="1">
                        <a:latin typeface="Cambria Math"/>
                      </a:rPr>
                      <m:t>𝑥</m:t>
                    </m:r>
                    <m:r>
                      <a:rPr lang="en-GB" b="0" i="1" smtClean="0">
                        <a:latin typeface="Cambria Math"/>
                      </a:rPr>
                      <m:t>−</m:t>
                    </m:r>
                    <m:r>
                      <a:rPr lang="en-GB" b="0" i="1">
                        <a:latin typeface="Cambria Math"/>
                      </a:rPr>
                      <m:t>1=0</m:t>
                    </m:r>
                  </m:oMath>
                </a14:m>
                <a:r>
                  <a:rPr lang="en-GB" dirty="0"/>
                  <a:t>.</a:t>
                </a:r>
              </a:p>
              <a:p>
                <a:r>
                  <a:rPr lang="en-GB" dirty="0"/>
                  <a:t>First rearrange out equation into the form       </a:t>
                </a:r>
                <a14:m>
                  <m:oMath xmlns:m="http://schemas.openxmlformats.org/officeDocument/2006/math">
                    <m:r>
                      <a:rPr lang="en-GB" b="0" i="1" smtClean="0">
                        <a:latin typeface="Cambria Math"/>
                      </a:rPr>
                      <m:t>𝑥</m:t>
                    </m:r>
                    <m:r>
                      <a:rPr lang="en-GB" b="0" i="1" smtClean="0">
                        <a:latin typeface="Cambria Math"/>
                      </a:rPr>
                      <m:t>=</m:t>
                    </m:r>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GB" b="0" i="1" smtClean="0">
                                <a:latin typeface="Cambria Math"/>
                              </a:rPr>
                              <m:t>𝑥</m:t>
                            </m:r>
                          </m:e>
                          <m:sup>
                            <m:r>
                              <a:rPr lang="en-GB" b="0" i="1" smtClean="0">
                                <a:latin typeface="Cambria Math"/>
                              </a:rPr>
                              <m:t>3</m:t>
                            </m:r>
                          </m:sup>
                        </m:sSup>
                        <m:r>
                          <a:rPr lang="en-GB" b="0" i="1" smtClean="0">
                            <a:latin typeface="Cambria Math"/>
                          </a:rPr>
                          <m:t>−1</m:t>
                        </m:r>
                      </m:num>
                      <m:den>
                        <m:r>
                          <a:rPr lang="en-GB" b="0" i="1" smtClean="0">
                            <a:latin typeface="Cambria Math"/>
                          </a:rPr>
                          <m:t>2</m:t>
                        </m:r>
                      </m:den>
                    </m:f>
                  </m:oMath>
                </a14:m>
                <a:r>
                  <a:rPr lang="en-GB" dirty="0"/>
                  <a:t>.</a:t>
                </a:r>
              </a:p>
              <a:p>
                <a:r>
                  <a:rPr lang="en-GB" dirty="0"/>
                  <a:t>This is equivalent to the original problem (as before).</a:t>
                </a:r>
              </a:p>
              <a:p>
                <a:r>
                  <a:rPr lang="en-GB" dirty="0"/>
                  <a:t>We can explore what is happening in GeoGebra.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889"/>
                </a:stretch>
              </a:blipFill>
            </p:spPr>
            <p:txBody>
              <a:bodyPr/>
              <a:lstStyle/>
              <a:p>
                <a:r>
                  <a:rPr lang="en-GB">
                    <a:noFill/>
                  </a:rPr>
                  <a:t> </a:t>
                </a:r>
              </a:p>
            </p:txBody>
          </p:sp>
        </mc:Fallback>
      </mc:AlternateContent>
    </p:spTree>
    <p:extLst>
      <p:ext uri="{BB962C8B-B14F-4D97-AF65-F5344CB8AC3E}">
        <p14:creationId xmlns:p14="http://schemas.microsoft.com/office/powerpoint/2010/main" val="839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p:sp>
        <p:nvSpPr>
          <p:cNvPr id="3" name="Content Placeholder 2"/>
          <p:cNvSpPr>
            <a:spLocks noGrp="1"/>
          </p:cNvSpPr>
          <p:nvPr>
            <p:ph idx="1"/>
          </p:nvPr>
        </p:nvSpPr>
        <p:spPr/>
        <p:txBody>
          <a:bodyPr/>
          <a:lstStyle/>
          <a:p>
            <a:r>
              <a:rPr lang="en-GB" dirty="0"/>
              <a:t>However observe this time that if we pick an initial point close to the </a:t>
            </a:r>
            <a:r>
              <a:rPr lang="en-GB" dirty="0" smtClean="0"/>
              <a:t>largest root </a:t>
            </a:r>
            <a:r>
              <a:rPr lang="en-GB" dirty="0"/>
              <a:t>our iteration is taking us away from the root rather than towards it, so is diverging in one case and converging to another root in the other.</a:t>
            </a:r>
          </a:p>
          <a:p>
            <a:r>
              <a:rPr lang="en-GB" dirty="0"/>
              <a:t>So under what conditions can we use fixed point iteration?</a:t>
            </a:r>
          </a:p>
          <a:p>
            <a:endParaRPr lang="en-GB" dirty="0"/>
          </a:p>
          <a:p>
            <a:endParaRPr lang="en-GB" dirty="0"/>
          </a:p>
        </p:txBody>
      </p:sp>
    </p:spTree>
    <p:extLst>
      <p:ext uri="{BB962C8B-B14F-4D97-AF65-F5344CB8AC3E}">
        <p14:creationId xmlns:p14="http://schemas.microsoft.com/office/powerpoint/2010/main" val="20456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Fixed point iteration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If </a:t>
                </a:r>
                <a14:m>
                  <m:oMath xmlns:m="http://schemas.openxmlformats.org/officeDocument/2006/math">
                    <m:r>
                      <a:rPr lang="en-GB" b="0" i="1" smtClean="0">
                        <a:latin typeface="Cambria Math"/>
                      </a:rPr>
                      <m:t>𝑎</m:t>
                    </m:r>
                  </m:oMath>
                </a14:m>
                <a:r>
                  <a:rPr lang="en-GB" dirty="0"/>
                  <a:t> is a fixed point of a function </a:t>
                </a:r>
                <a14:m>
                  <m:oMath xmlns:m="http://schemas.openxmlformats.org/officeDocument/2006/math">
                    <m:r>
                      <a:rPr lang="en-GB" b="0" i="1" smtClean="0">
                        <a:latin typeface="Cambria Math"/>
                      </a:rPr>
                      <m:t>𝑔</m:t>
                    </m:r>
                  </m:oMath>
                </a14:m>
                <a:r>
                  <a:rPr lang="en-GB" dirty="0"/>
                  <a:t> and the gradient of </a:t>
                </a:r>
                <a14:m>
                  <m:oMath xmlns:m="http://schemas.openxmlformats.org/officeDocument/2006/math">
                    <m:r>
                      <a:rPr lang="en-GB" b="0" i="1" smtClean="0">
                        <a:latin typeface="Cambria Math"/>
                      </a:rPr>
                      <m:t>𝑔</m:t>
                    </m:r>
                  </m:oMath>
                </a14:m>
                <a:r>
                  <a:rPr lang="en-GB" dirty="0"/>
                  <a:t> at </a:t>
                </a:r>
                <a14:m>
                  <m:oMath xmlns:m="http://schemas.openxmlformats.org/officeDocument/2006/math">
                    <m:r>
                      <a:rPr lang="en-GB" b="0" i="1" smtClean="0">
                        <a:latin typeface="Cambria Math"/>
                      </a:rPr>
                      <m:t>𝑎</m:t>
                    </m:r>
                  </m:oMath>
                </a14:m>
                <a:r>
                  <a:rPr lang="en-GB" dirty="0"/>
                  <a:t> is between </a:t>
                </a:r>
                <a14:m>
                  <m:oMath xmlns:m="http://schemas.openxmlformats.org/officeDocument/2006/math">
                    <m:r>
                      <a:rPr lang="en-GB" b="0" i="1" smtClean="0">
                        <a:latin typeface="Cambria Math"/>
                      </a:rPr>
                      <m:t>−1</m:t>
                    </m:r>
                  </m:oMath>
                </a14:m>
                <a:r>
                  <a:rPr lang="en-GB" dirty="0"/>
                  <a:t> and </a:t>
                </a:r>
                <a14:m>
                  <m:oMath xmlns:m="http://schemas.openxmlformats.org/officeDocument/2006/math">
                    <m:r>
                      <a:rPr lang="en-GB" b="0" i="1" smtClean="0">
                        <a:latin typeface="Cambria Math"/>
                      </a:rPr>
                      <m:t>1</m:t>
                    </m:r>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𝑥</m:t>
                        </m:r>
                      </m:e>
                      <m:sub>
                        <m:r>
                          <a:rPr lang="en-GB" b="0" i="1" smtClean="0">
                            <a:latin typeface="Cambria Math"/>
                          </a:rPr>
                          <m:t>0</m:t>
                        </m:r>
                      </m:sub>
                    </m:sSub>
                  </m:oMath>
                </a14:m>
                <a:r>
                  <a:rPr lang="en-GB" dirty="0"/>
                  <a:t> is sufficiently close to </a:t>
                </a:r>
                <a14:m>
                  <m:oMath xmlns:m="http://schemas.openxmlformats.org/officeDocument/2006/math">
                    <m:r>
                      <a:rPr lang="en-GB" b="0" i="1" smtClean="0">
                        <a:latin typeface="Cambria Math"/>
                      </a:rPr>
                      <m:t>𝑎</m:t>
                    </m:r>
                  </m:oMath>
                </a14:m>
                <a:r>
                  <a:rPr lang="en-GB" dirty="0"/>
                  <a:t> then the sequence generated by </a:t>
                </a:r>
                <a14:m>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𝑟</m:t>
                        </m:r>
                        <m:r>
                          <a:rPr lang="en-GB" b="0" i="1">
                            <a:latin typeface="Cambria Math"/>
                          </a:rPr>
                          <m:t>+1</m:t>
                        </m:r>
                      </m:sub>
                    </m:sSub>
                    <m:r>
                      <a:rPr lang="en-GB" b="0" i="1">
                        <a:latin typeface="Cambria Math"/>
                      </a:rPr>
                      <m:t>=</m:t>
                    </m:r>
                    <m:r>
                      <a:rPr lang="en-GB" b="0" i="1">
                        <a:latin typeface="Cambria Math"/>
                      </a:rPr>
                      <m:t>𝑔</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𝑟</m:t>
                            </m:r>
                          </m:sub>
                        </m:sSub>
                      </m:e>
                    </m:d>
                  </m:oMath>
                </a14:m>
                <a:r>
                  <a:rPr lang="en-GB" dirty="0"/>
                  <a:t> will converge to </a:t>
                </a:r>
                <a14:m>
                  <m:oMath xmlns:m="http://schemas.openxmlformats.org/officeDocument/2006/math">
                    <m:r>
                      <a:rPr lang="en-GB" b="0" i="1" smtClean="0">
                        <a:latin typeface="Cambria Math"/>
                      </a:rPr>
                      <m:t>𝑎</m:t>
                    </m:r>
                  </m:oMath>
                </a14:m>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963"/>
                </a:stretch>
              </a:blipFill>
            </p:spPr>
            <p:txBody>
              <a:bodyPr/>
              <a:lstStyle/>
              <a:p>
                <a:r>
                  <a:rPr lang="en-GB">
                    <a:noFill/>
                  </a:rPr>
                  <a:t> </a:t>
                </a:r>
              </a:p>
            </p:txBody>
          </p:sp>
        </mc:Fallback>
      </mc:AlternateContent>
    </p:spTree>
    <p:extLst>
      <p:ext uri="{BB962C8B-B14F-4D97-AF65-F5344CB8AC3E}">
        <p14:creationId xmlns:p14="http://schemas.microsoft.com/office/powerpoint/2010/main" val="1914256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Consider again </a:t>
                </a:r>
                <a14:m>
                  <m:oMath xmlns:m="http://schemas.openxmlformats.org/officeDocument/2006/math">
                    <m:sSup>
                      <m:sSupPr>
                        <m:ctrlPr>
                          <a:rPr lang="en-GB" i="1">
                            <a:latin typeface="Cambria Math" panose="02040503050406030204" pitchFamily="18" charset="0"/>
                          </a:rPr>
                        </m:ctrlPr>
                      </m:sSupPr>
                      <m:e>
                        <m:r>
                          <a:rPr lang="en-GB" b="0" i="1">
                            <a:latin typeface="Cambria Math"/>
                          </a:rPr>
                          <m:t>𝑥</m:t>
                        </m:r>
                      </m:e>
                      <m:sup>
                        <m:r>
                          <a:rPr lang="en-GB" b="0" i="1">
                            <a:latin typeface="Cambria Math"/>
                          </a:rPr>
                          <m:t>3</m:t>
                        </m:r>
                      </m:sup>
                    </m:sSup>
                    <m:r>
                      <a:rPr lang="en-GB" b="0" i="1">
                        <a:latin typeface="Cambria Math"/>
                      </a:rPr>
                      <m:t>−2</m:t>
                    </m:r>
                    <m:r>
                      <a:rPr lang="en-GB" b="0" i="1">
                        <a:latin typeface="Cambria Math"/>
                      </a:rPr>
                      <m:t>𝑥</m:t>
                    </m:r>
                    <m:r>
                      <a:rPr lang="en-GB" b="0" i="1">
                        <a:latin typeface="Cambria Math"/>
                      </a:rPr>
                      <m:t>−1=0</m:t>
                    </m:r>
                  </m:oMath>
                </a14:m>
                <a:r>
                  <a:rPr lang="en-GB" dirty="0"/>
                  <a:t>.</a:t>
                </a:r>
              </a:p>
              <a:p>
                <a:r>
                  <a:rPr lang="en-GB" dirty="0"/>
                  <a:t>This method requires we pick an initial point and that we are able to calculate the derivative of our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2148"/>
                </a:stretch>
              </a:blipFill>
            </p:spPr>
            <p:txBody>
              <a:bodyPr/>
              <a:lstStyle/>
              <a:p>
                <a:r>
                  <a:rPr lang="en-GB">
                    <a:noFill/>
                  </a:rPr>
                  <a:t> </a:t>
                </a:r>
              </a:p>
            </p:txBody>
          </p:sp>
        </mc:Fallback>
      </mc:AlternateContent>
    </p:spTree>
    <p:extLst>
      <p:ext uri="{BB962C8B-B14F-4D97-AF65-F5344CB8AC3E}">
        <p14:creationId xmlns:p14="http://schemas.microsoft.com/office/powerpoint/2010/main" val="17713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71625"/>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4572000" y="1052513"/>
            <a:ext cx="41036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r>
              <a:rPr lang="en-GB" altLang="en-US" sz="4400">
                <a:solidFill>
                  <a:srgbClr val="00B0F0"/>
                </a:solidFill>
                <a:latin typeface="Arial" panose="020B0604020202020204" pitchFamily="34" charset="0"/>
                <a:cs typeface="Arial" panose="020B0604020202020204" pitchFamily="34" charset="0"/>
              </a:rPr>
              <a:t>Recurrence Relations – A new topic in Further Pure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4402832" cy="4525963"/>
              </a:xfrm>
            </p:spPr>
            <p:txBody>
              <a:bodyPr/>
              <a:lstStyle/>
              <a:p>
                <a:r>
                  <a:rPr lang="en-GB" dirty="0"/>
                  <a:t>Given an initial point </a:t>
                </a:r>
                <a14:m>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oMath>
                </a14:m>
                <a:r>
                  <a:rPr lang="en-GB" dirty="0"/>
                  <a:t> then next estimate </a:t>
                </a:r>
                <a14:m>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1</m:t>
                        </m:r>
                      </m:sub>
                    </m:sSub>
                  </m:oMath>
                </a14:m>
                <a:r>
                  <a:rPr lang="en-GB" dirty="0"/>
                  <a:t> given by the point where the tangent to </a:t>
                </a:r>
                <a14:m>
                  <m:oMath xmlns:m="http://schemas.openxmlformats.org/officeDocument/2006/math">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oMath>
                </a14:m>
                <a:r>
                  <a:rPr lang="en-GB" dirty="0"/>
                  <a:t> crosses the x-axis.</a:t>
                </a:r>
              </a:p>
              <a:p>
                <a:r>
                  <a:rPr lang="en-GB" dirty="0"/>
                  <a:t>This process can then repeated as required.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4402832" cy="4525963"/>
              </a:xfrm>
              <a:blipFill>
                <a:blip r:embed="rId2"/>
                <a:stretch>
                  <a:fillRect l="-2493" t="-1482" r="-4709"/>
                </a:stretch>
              </a:blipFill>
            </p:spPr>
            <p:txBody>
              <a:bodyPr/>
              <a:lstStyle/>
              <a:p>
                <a:r>
                  <a:rPr lang="en-GB">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75816"/>
            <a:ext cx="3059614" cy="445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0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844824"/>
            <a:ext cx="3059614" cy="445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ontent Placeholder 3"/>
              <p:cNvSpPr txBox="1">
                <a:spLocks/>
              </p:cNvSpPr>
              <p:nvPr/>
            </p:nvSpPr>
            <p:spPr>
              <a:xfrm>
                <a:off x="6179187" y="1691086"/>
                <a:ext cx="1042735" cy="77125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chemeClr val="accent1"/>
                  </a:buClr>
                  <a:buFont typeface="Wingdings" charset="2"/>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𝑓</m:t>
                          </m:r>
                          <m:r>
                            <a:rPr lang="en-GB" b="0" i="1" smtClean="0">
                              <a:latin typeface="Cambria Math"/>
                            </a:rPr>
                            <m:t>(</m:t>
                          </m:r>
                          <m:r>
                            <a:rPr lang="en-GB" b="0" i="1">
                              <a:latin typeface="Cambria Math"/>
                            </a:rPr>
                            <m:t>𝑥</m:t>
                          </m:r>
                        </m:e>
                        <m:sub>
                          <m:r>
                            <a:rPr lang="en-GB" b="0" i="1">
                              <a:latin typeface="Cambria Math"/>
                            </a:rPr>
                            <m:t>0</m:t>
                          </m:r>
                        </m:sub>
                      </m:sSub>
                      <m:r>
                        <a:rPr lang="en-GB" b="0" i="1" smtClean="0">
                          <a:latin typeface="Cambria Math"/>
                        </a:rPr>
                        <m:t>)</m:t>
                      </m:r>
                    </m:oMath>
                  </m:oMathPara>
                </a14:m>
                <a:endParaRPr lang="en-GB" b="0" dirty="0"/>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6179187" y="1691086"/>
                <a:ext cx="1042735" cy="7712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1871882" y="1979845"/>
                <a:ext cx="1900989" cy="11963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Wingdings" charset="2"/>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GB" b="0" dirty="0"/>
                  <a:t>Gradient </a:t>
                </a:r>
                <a14:m>
                  <m:oMath xmlns:m="http://schemas.openxmlformats.org/officeDocument/2006/math">
                    <m:r>
                      <m:rPr>
                        <m:sty m:val="p"/>
                      </m:rPr>
                      <a:rPr lang="en-GB" b="0" i="0" smtClean="0">
                        <a:latin typeface="Cambria Math"/>
                      </a:rPr>
                      <m:t>f</m:t>
                    </m:r>
                    <m:r>
                      <a:rPr lang="en-GB" b="0" i="0" smtClean="0">
                        <a:latin typeface="Cambria Math"/>
                      </a:rPr>
                      <m:t>′(</m:t>
                    </m:r>
                    <m:sSub>
                      <m:sSubPr>
                        <m:ctrlPr>
                          <a:rPr lang="en-GB" b="0" i="1" smtClean="0">
                            <a:latin typeface="Cambria Math" panose="02040503050406030204" pitchFamily="18" charset="0"/>
                          </a:rPr>
                        </m:ctrlPr>
                      </m:sSubPr>
                      <m:e>
                        <m:r>
                          <a:rPr lang="en-GB" b="0" i="1">
                            <a:latin typeface="Cambria Math"/>
                          </a:rPr>
                          <m:t>𝑥</m:t>
                        </m:r>
                      </m:e>
                      <m:sub>
                        <m:r>
                          <a:rPr lang="en-GB" b="0" i="1">
                            <a:latin typeface="Cambria Math"/>
                          </a:rPr>
                          <m:t>0</m:t>
                        </m:r>
                      </m:sub>
                    </m:sSub>
                    <m:r>
                      <a:rPr lang="en-GB" b="0" i="1" smtClean="0">
                        <a:latin typeface="Cambria Math"/>
                      </a:rPr>
                      <m:t>)</m:t>
                    </m:r>
                  </m:oMath>
                </a14:m>
                <a:endParaRPr lang="en-GB" b="0" dirty="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1871882" y="1979845"/>
                <a:ext cx="1900989" cy="1196369"/>
              </a:xfrm>
              <a:prstGeom prst="rect">
                <a:avLst/>
              </a:prstGeom>
              <a:blipFill>
                <a:blip r:embed="rId5"/>
                <a:stretch>
                  <a:fillRect l="-8013" t="-6633" r="-5769"/>
                </a:stretch>
              </a:blipFill>
            </p:spPr>
            <p:txBody>
              <a:bodyPr/>
              <a:lstStyle/>
              <a:p>
                <a:r>
                  <a:rPr lang="en-GB">
                    <a:noFill/>
                  </a:rPr>
                  <a:t> </a:t>
                </a:r>
              </a:p>
            </p:txBody>
          </p:sp>
        </mc:Fallback>
      </mc:AlternateContent>
      <p:cxnSp>
        <p:nvCxnSpPr>
          <p:cNvPr id="7" name="Straight Arrow Connector 6"/>
          <p:cNvCxnSpPr/>
          <p:nvPr/>
        </p:nvCxnSpPr>
        <p:spPr>
          <a:xfrm>
            <a:off x="3211397" y="2759119"/>
            <a:ext cx="1588168" cy="14758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633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So, if the tangent to </a:t>
                </a:r>
                <a14:m>
                  <m:oMath xmlns:m="http://schemas.openxmlformats.org/officeDocument/2006/math">
                    <m:r>
                      <a:rPr lang="en-GB" b="0" i="1">
                        <a:latin typeface="Cambria Math"/>
                      </a:rPr>
                      <m:t>𝑓</m:t>
                    </m:r>
                    <m:r>
                      <a:rPr lang="en-GB" b="0" i="1">
                        <a:latin typeface="Cambria Math"/>
                      </a:rPr>
                      <m:t>(</m:t>
                    </m:r>
                    <m:r>
                      <a:rPr lang="en-GB" b="0" i="1">
                        <a:latin typeface="Cambria Math"/>
                      </a:rPr>
                      <m:t>𝑥</m:t>
                    </m:r>
                    <m:r>
                      <a:rPr lang="en-GB" b="0" i="1">
                        <a:latin typeface="Cambria Math"/>
                      </a:rPr>
                      <m:t>)</m:t>
                    </m:r>
                  </m:oMath>
                </a14:m>
                <a:r>
                  <a:rPr lang="en-GB" dirty="0"/>
                  <a:t> at </a:t>
                </a:r>
                <a14:m>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oMath>
                </a14:m>
                <a:r>
                  <a:rPr lang="en-GB" dirty="0"/>
                  <a:t> is </a:t>
                </a:r>
                <a14:m>
                  <m:oMath xmlns:m="http://schemas.openxmlformats.org/officeDocument/2006/math">
                    <m:r>
                      <a:rPr lang="en-GB" b="0" i="1">
                        <a:latin typeface="Cambria Math"/>
                      </a:rPr>
                      <m:t>𝑦</m:t>
                    </m:r>
                    <m:r>
                      <a:rPr lang="en-GB" b="0" i="1">
                        <a:latin typeface="Cambria Math"/>
                      </a:rPr>
                      <m:t>=</m:t>
                    </m:r>
                    <m:r>
                      <a:rPr lang="en-GB" b="0" i="1">
                        <a:latin typeface="Cambria Math"/>
                      </a:rPr>
                      <m:t>𝑚𝑥</m:t>
                    </m:r>
                    <m:r>
                      <a:rPr lang="en-GB" b="0" i="1">
                        <a:latin typeface="Cambria Math"/>
                      </a:rPr>
                      <m:t>+</m:t>
                    </m:r>
                    <m:r>
                      <a:rPr lang="en-GB" b="0" i="1">
                        <a:latin typeface="Cambria Math"/>
                      </a:rPr>
                      <m:t>𝑐</m:t>
                    </m:r>
                  </m:oMath>
                </a14:m>
                <a:r>
                  <a:rPr lang="en-GB" dirty="0"/>
                  <a:t> then: -</a:t>
                </a:r>
              </a:p>
              <a:p>
                <a:pPr marL="0" indent="0">
                  <a:buNone/>
                </a:pPr>
                <a14:m>
                  <m:oMathPara xmlns:m="http://schemas.openxmlformats.org/officeDocument/2006/math">
                    <m:oMathParaPr>
                      <m:jc m:val="centerGroup"/>
                    </m:oMathParaPr>
                    <m:oMath xmlns:m="http://schemas.openxmlformats.org/officeDocument/2006/math">
                      <m:r>
                        <m:rPr>
                          <m:sty m:val="p"/>
                        </m:rPr>
                        <a:rPr lang="en-GB" b="0" i="1">
                          <a:latin typeface="Cambria Math"/>
                        </a:rPr>
                        <m:t>m</m:t>
                      </m:r>
                      <m:r>
                        <a:rPr lang="en-GB" b="0">
                          <a:latin typeface="Cambria Math"/>
                        </a:rPr>
                        <m:t>=</m:t>
                      </m:r>
                      <m:sSup>
                        <m:sSupPr>
                          <m:ctrlPr>
                            <a:rPr lang="en-GB" i="1">
                              <a:latin typeface="Cambria Math" panose="02040503050406030204" pitchFamily="18" charset="0"/>
                            </a:rPr>
                          </m:ctrlPr>
                        </m:sSupPr>
                        <m:e>
                          <m:r>
                            <a:rPr lang="en-GB" b="0" i="1">
                              <a:latin typeface="Cambria Math"/>
                            </a:rPr>
                            <m:t>𝑓</m:t>
                          </m:r>
                        </m:e>
                        <m:sup>
                          <m:r>
                            <a:rPr lang="en-GB" b="0" i="1">
                              <a:latin typeface="Cambria Math"/>
                            </a:rPr>
                            <m:t>′</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oMath>
                  </m:oMathPara>
                </a14:m>
                <a:endParaRPr lang="en-GB" dirty="0"/>
              </a:p>
              <a:p>
                <a:endParaRPr lang="en-GB" dirty="0"/>
              </a:p>
              <a:p>
                <a:r>
                  <a:rPr lang="en-GB" dirty="0"/>
                  <a:t>The equations of the line tangent to </a:t>
                </a:r>
                <a14:m>
                  <m:oMath xmlns:m="http://schemas.openxmlformats.org/officeDocument/2006/math">
                    <m:r>
                      <a:rPr lang="en-GB" b="0" i="1">
                        <a:latin typeface="Cambria Math"/>
                      </a:rPr>
                      <m:t>𝑓</m:t>
                    </m:r>
                    <m:r>
                      <a:rPr lang="en-GB" b="0" i="1">
                        <a:latin typeface="Cambria Math"/>
                      </a:rPr>
                      <m:t>(</m:t>
                    </m:r>
                    <m:r>
                      <a:rPr lang="en-GB" b="0" i="1">
                        <a:latin typeface="Cambria Math"/>
                      </a:rPr>
                      <m:t>𝑥</m:t>
                    </m:r>
                    <m:r>
                      <a:rPr lang="en-GB" b="0" i="1">
                        <a:latin typeface="Cambria Math"/>
                      </a:rPr>
                      <m:t>)</m:t>
                    </m:r>
                  </m:oMath>
                </a14:m>
                <a:r>
                  <a:rPr lang="en-GB" dirty="0"/>
                  <a:t> at </a:t>
                </a:r>
                <a14:m>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oMath>
                </a14:m>
                <a:r>
                  <a:rPr lang="en-GB" dirty="0"/>
                  <a:t> can therefore be written as: -</a:t>
                </a:r>
              </a:p>
              <a:p>
                <a:pPr marL="0" indent="0" algn="ctr">
                  <a:buNone/>
                </a:pPr>
                <a14:m>
                  <m:oMath xmlns:m="http://schemas.openxmlformats.org/officeDocument/2006/math">
                    <m:r>
                      <a:rPr lang="en-GB" b="0" i="1">
                        <a:latin typeface="Cambria Math"/>
                      </a:rPr>
                      <m:t>𝑦</m:t>
                    </m:r>
                    <m:r>
                      <a:rPr lang="en-GB" b="0" i="1">
                        <a:latin typeface="Cambria Math"/>
                      </a:rPr>
                      <m:t>−</m:t>
                    </m:r>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m:t>
                    </m:r>
                    <m:r>
                      <a:rPr lang="en-GB" b="0" i="1">
                        <a:latin typeface="Cambria Math"/>
                      </a:rPr>
                      <m:t>𝑓</m:t>
                    </m:r>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r>
                      <a:rPr lang="en-GB" b="0" i="1">
                        <a:latin typeface="Cambria Math"/>
                      </a:rPr>
                      <m:t>)(</m:t>
                    </m:r>
                    <m:r>
                      <a:rPr lang="en-GB" b="0" i="1">
                        <a:latin typeface="Cambria Math"/>
                      </a:rPr>
                      <m:t>𝑥</m:t>
                    </m:r>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r>
                      <a:rPr lang="en-GB" b="0" i="1">
                        <a:latin typeface="Cambria Math"/>
                      </a:rPr>
                      <m:t>)</m:t>
                    </m:r>
                  </m:oMath>
                </a14:m>
                <a:r>
                  <a:rPr lang="en-GB" dirty="0"/>
                  <a:t>.</a:t>
                </a:r>
              </a:p>
              <a:p>
                <a:endParaRPr lang="en-GB" dirty="0"/>
              </a:p>
              <a:p>
                <a:r>
                  <a:rPr lang="en-GB" dirty="0"/>
                  <a:t>So at </a:t>
                </a:r>
                <a14:m>
                  <m:oMath xmlns:m="http://schemas.openxmlformats.org/officeDocument/2006/math">
                    <m:d>
                      <m:dPr>
                        <m:ctrlPr>
                          <a:rPr lang="en-GB" i="1">
                            <a:latin typeface="Cambria Math" panose="02040503050406030204" pitchFamily="18" charset="0"/>
                          </a:rPr>
                        </m:ctrlPr>
                      </m:dPr>
                      <m:e>
                        <m:r>
                          <a:rPr lang="en-GB" b="0" i="1">
                            <a:latin typeface="Cambria Math"/>
                          </a:rPr>
                          <m:t>0</m:t>
                        </m:r>
                        <m:r>
                          <a:rPr lang="en-GB" b="0">
                            <a:latin typeface="Cambria Math"/>
                          </a:rPr>
                          <m:t>,</m:t>
                        </m:r>
                        <m:r>
                          <m:rPr>
                            <m:sty m:val="p"/>
                          </m:rPr>
                          <a:rPr lang="en-GB" b="0" i="1">
                            <a:latin typeface="Cambria Math"/>
                          </a:rPr>
                          <m:t>c</m:t>
                        </m:r>
                      </m:e>
                    </m:d>
                  </m:oMath>
                </a14:m>
                <a:r>
                  <a:rPr lang="en-GB" dirty="0"/>
                  <a:t> we have</a:t>
                </a:r>
                <a14:m>
                  <m:oMath xmlns:m="http://schemas.openxmlformats.org/officeDocument/2006/math">
                    <m:r>
                      <a:rPr lang="en-GB" b="0" i="1">
                        <a:latin typeface="Cambria Math"/>
                      </a:rPr>
                      <m:t> </m:t>
                    </m:r>
                    <m:r>
                      <a:rPr lang="en-GB" b="0" i="1">
                        <a:latin typeface="Cambria Math"/>
                      </a:rPr>
                      <m:t>𝑐</m:t>
                    </m:r>
                    <m:r>
                      <a:rPr lang="en-GB" b="0" i="1">
                        <a:latin typeface="Cambria Math"/>
                      </a:rPr>
                      <m:t>=</m:t>
                    </m:r>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m:t>
                    </m:r>
                    <m:r>
                      <a:rPr lang="en-GB" b="0" i="1">
                        <a:latin typeface="Cambria Math"/>
                      </a:rPr>
                      <m:t>𝑓</m:t>
                    </m:r>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oMath>
                </a14:m>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15945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Recall </a:t>
                </a:r>
                <a14:m>
                  <m:oMath xmlns:m="http://schemas.openxmlformats.org/officeDocument/2006/math">
                    <m:r>
                      <m:rPr>
                        <m:sty m:val="p"/>
                      </m:rPr>
                      <a:rPr lang="en-GB" b="0" i="1">
                        <a:latin typeface="Cambria Math"/>
                      </a:rPr>
                      <m:t>m</m:t>
                    </m:r>
                    <m:r>
                      <a:rPr lang="en-GB" b="0">
                        <a:latin typeface="Cambria Math"/>
                      </a:rPr>
                      <m:t>=</m:t>
                    </m:r>
                    <m:sSup>
                      <m:sSupPr>
                        <m:ctrlPr>
                          <a:rPr lang="en-GB" i="1">
                            <a:latin typeface="Cambria Math" panose="02040503050406030204" pitchFamily="18" charset="0"/>
                          </a:rPr>
                        </m:ctrlPr>
                      </m:sSupPr>
                      <m:e>
                        <m:r>
                          <a:rPr lang="en-GB" b="0" i="1">
                            <a:latin typeface="Cambria Math"/>
                          </a:rPr>
                          <m:t>𝑓</m:t>
                        </m:r>
                      </m:e>
                      <m:sup>
                        <m:r>
                          <a:rPr lang="en-GB" b="0" i="1">
                            <a:latin typeface="Cambria Math"/>
                          </a:rPr>
                          <m:t>′</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oMath>
                </a14:m>
                <a:r>
                  <a:rPr lang="en-GB" dirty="0"/>
                  <a:t>, and </a:t>
                </a:r>
                <a14:m>
                  <m:oMath xmlns:m="http://schemas.openxmlformats.org/officeDocument/2006/math">
                    <m:r>
                      <a:rPr lang="en-GB" b="0" i="1">
                        <a:latin typeface="Cambria Math"/>
                      </a:rPr>
                      <m:t>𝑐</m:t>
                    </m:r>
                    <m:r>
                      <a:rPr lang="en-GB" b="0" i="1">
                        <a:latin typeface="Cambria Math"/>
                      </a:rPr>
                      <m:t>=</m:t>
                    </m:r>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m:t>
                    </m:r>
                    <m:r>
                      <a:rPr lang="en-GB" b="0" i="1">
                        <a:latin typeface="Cambria Math"/>
                      </a:rPr>
                      <m:t>𝑓</m:t>
                    </m:r>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oMath>
                </a14:m>
                <a:endParaRPr lang="en-GB" dirty="0"/>
              </a:p>
              <a:p>
                <a:endParaRPr lang="en-GB" dirty="0"/>
              </a:p>
              <a:p>
                <a:r>
                  <a:rPr lang="en-GB" dirty="0"/>
                  <a:t>Therefore the equation of the tangent to </a:t>
                </a:r>
                <a14:m>
                  <m:oMath xmlns:m="http://schemas.openxmlformats.org/officeDocument/2006/math">
                    <m:r>
                      <a:rPr lang="en-GB" b="0" i="1">
                        <a:latin typeface="Cambria Math"/>
                      </a:rPr>
                      <m:t>𝑓</m:t>
                    </m:r>
                    <m:r>
                      <a:rPr lang="en-GB" b="0" i="1">
                        <a:latin typeface="Cambria Math"/>
                      </a:rPr>
                      <m:t>(</m:t>
                    </m:r>
                    <m:r>
                      <a:rPr lang="en-GB" b="0" i="1">
                        <a:latin typeface="Cambria Math"/>
                      </a:rPr>
                      <m:t>𝑥</m:t>
                    </m:r>
                    <m:r>
                      <a:rPr lang="en-GB" b="0" i="1">
                        <a:latin typeface="Cambria Math"/>
                      </a:rPr>
                      <m:t>)</m:t>
                    </m:r>
                  </m:oMath>
                </a14:m>
                <a:r>
                  <a:rPr lang="en-GB" dirty="0"/>
                  <a:t> at </a:t>
                </a:r>
                <a14:m>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oMath>
                </a14:m>
                <a:r>
                  <a:rPr lang="en-GB" dirty="0"/>
                  <a:t> is: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b="0" i="1">
                          <a:latin typeface="Cambria Math"/>
                        </a:rPr>
                        <m:t>𝑦</m:t>
                      </m:r>
                      <m:r>
                        <a:rPr lang="en-GB" b="0" i="1">
                          <a:latin typeface="Cambria Math"/>
                        </a:rPr>
                        <m:t>=</m:t>
                      </m:r>
                      <m:sSup>
                        <m:sSupPr>
                          <m:ctrlPr>
                            <a:rPr lang="en-GB" i="1">
                              <a:latin typeface="Cambria Math" panose="02040503050406030204" pitchFamily="18" charset="0"/>
                            </a:rPr>
                          </m:ctrlPr>
                        </m:sSupPr>
                        <m:e>
                          <m:r>
                            <a:rPr lang="en-GB" b="0" i="1">
                              <a:latin typeface="Cambria Math"/>
                            </a:rPr>
                            <m:t>𝑓</m:t>
                          </m:r>
                        </m:e>
                        <m:sup>
                          <m:r>
                            <a:rPr lang="en-GB" b="0" i="1">
                              <a:latin typeface="Cambria Math"/>
                            </a:rPr>
                            <m:t>′</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𝑥</m:t>
                      </m:r>
                      <m:r>
                        <a:rPr lang="en-GB" b="0" i="1">
                          <a:latin typeface="Cambria Math"/>
                        </a:rPr>
                        <m:t>+</m:t>
                      </m:r>
                      <m:d>
                        <m:dPr>
                          <m:ctrlPr>
                            <a:rPr lang="en-GB" i="1">
                              <a:latin typeface="Cambria Math" panose="02040503050406030204" pitchFamily="18" charset="0"/>
                            </a:rPr>
                          </m:ctrlPr>
                        </m:dPr>
                        <m:e>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m:t>
                          </m:r>
                          <m:sSup>
                            <m:sSupPr>
                              <m:ctrlPr>
                                <a:rPr lang="en-GB" i="1">
                                  <a:latin typeface="Cambria Math" panose="02040503050406030204" pitchFamily="18" charset="0"/>
                                </a:rPr>
                              </m:ctrlPr>
                            </m:sSupPr>
                            <m:e>
                              <m:r>
                                <a:rPr lang="en-GB" b="0" i="1">
                                  <a:latin typeface="Cambria Math"/>
                                </a:rPr>
                                <m:t>𝑓</m:t>
                              </m:r>
                            </m:e>
                            <m:sup>
                              <m:r>
                                <a:rPr lang="en-GB" b="0" i="1">
                                  <a:latin typeface="Cambria Math"/>
                                </a:rPr>
                                <m:t>′</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10145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Setting </a:t>
                </a:r>
                <a14:m>
                  <m:oMath xmlns:m="http://schemas.openxmlformats.org/officeDocument/2006/math">
                    <m:r>
                      <a:rPr lang="en-GB" b="0" i="1">
                        <a:latin typeface="Cambria Math"/>
                      </a:rPr>
                      <m:t>𝑥</m:t>
                    </m:r>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1</m:t>
                        </m:r>
                      </m:sub>
                    </m:sSub>
                  </m:oMath>
                </a14:m>
                <a:r>
                  <a:rPr lang="en-GB" dirty="0"/>
                  <a:t> and </a:t>
                </a:r>
                <a14:m>
                  <m:oMath xmlns:m="http://schemas.openxmlformats.org/officeDocument/2006/math">
                    <m:r>
                      <a:rPr lang="en-GB" b="0" i="1">
                        <a:latin typeface="Cambria Math"/>
                      </a:rPr>
                      <m:t>𝑦</m:t>
                    </m:r>
                    <m:r>
                      <a:rPr lang="en-GB" b="0" i="1">
                        <a:latin typeface="Cambria Math"/>
                      </a:rPr>
                      <m:t>=0</m:t>
                    </m:r>
                  </m:oMath>
                </a14:m>
                <a:r>
                  <a:rPr lang="en-GB" dirty="0"/>
                  <a:t> in</a:t>
                </a:r>
              </a:p>
              <a:p>
                <a:pPr marL="0" indent="0">
                  <a:buNone/>
                </a:pPr>
                <a:endParaRPr lang="en-GB"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GB" b="0" i="1">
                          <a:latin typeface="Cambria Math"/>
                        </a:rPr>
                        <m:t>𝑦</m:t>
                      </m:r>
                      <m:r>
                        <a:rPr lang="en-GB" b="0" i="1">
                          <a:latin typeface="Cambria Math"/>
                        </a:rPr>
                        <m:t>=</m:t>
                      </m:r>
                      <m:sSup>
                        <m:sSupPr>
                          <m:ctrlPr>
                            <a:rPr lang="en-GB" i="1">
                              <a:latin typeface="Cambria Math" panose="02040503050406030204" pitchFamily="18" charset="0"/>
                            </a:rPr>
                          </m:ctrlPr>
                        </m:sSupPr>
                        <m:e>
                          <m:r>
                            <a:rPr lang="en-GB" b="0" i="1">
                              <a:latin typeface="Cambria Math"/>
                            </a:rPr>
                            <m:t>𝑓</m:t>
                          </m:r>
                        </m:e>
                        <m:sup>
                          <m:r>
                            <a:rPr lang="en-GB" b="0" i="1">
                              <a:latin typeface="Cambria Math"/>
                            </a:rPr>
                            <m:t>′</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𝑥</m:t>
                      </m:r>
                      <m:r>
                        <a:rPr lang="en-GB" b="0" i="1">
                          <a:latin typeface="Cambria Math"/>
                        </a:rPr>
                        <m:t>+</m:t>
                      </m:r>
                      <m:d>
                        <m:dPr>
                          <m:ctrlPr>
                            <a:rPr lang="en-GB" i="1">
                              <a:latin typeface="Cambria Math" panose="02040503050406030204" pitchFamily="18" charset="0"/>
                            </a:rPr>
                          </m:ctrlPr>
                        </m:dPr>
                        <m:e>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r>
                            <a:rPr lang="en-GB" b="0" i="1">
                              <a:latin typeface="Cambria Math"/>
                            </a:rPr>
                            <m:t>−</m:t>
                          </m:r>
                          <m:sSup>
                            <m:sSupPr>
                              <m:ctrlPr>
                                <a:rPr lang="en-GB" i="1">
                                  <a:latin typeface="Cambria Math" panose="02040503050406030204" pitchFamily="18" charset="0"/>
                                </a:rPr>
                              </m:ctrlPr>
                            </m:sSupPr>
                            <m:e>
                              <m:r>
                                <a:rPr lang="en-GB" b="0" i="1">
                                  <a:latin typeface="Cambria Math"/>
                                </a:rPr>
                                <m:t>𝑓</m:t>
                              </m:r>
                            </m:e>
                            <m:sup>
                              <m:r>
                                <a:rPr lang="en-GB" b="0" i="1">
                                  <a:latin typeface="Cambria Math"/>
                                </a:rPr>
                                <m:t>′</m:t>
                              </m:r>
                            </m:sup>
                          </m:sSup>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oMath>
                  </m:oMathPara>
                </a14:m>
                <a:endParaRPr lang="en-GB" dirty="0"/>
              </a:p>
              <a:p>
                <a:pPr marL="0" indent="0">
                  <a:buNone/>
                </a:pPr>
                <a:endParaRPr lang="en-GB" dirty="0"/>
              </a:p>
              <a:p>
                <a:pPr marL="358775" indent="0">
                  <a:buNone/>
                </a:pPr>
                <a:r>
                  <a:rPr lang="en-GB" dirty="0"/>
                  <a:t>and rearranging we get</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a:latin typeface="Cambria Math"/>
                            </a:rPr>
                            <m:t>𝑥</m:t>
                          </m:r>
                        </m:e>
                        <m:sub>
                          <m:r>
                            <a:rPr lang="en-GB" b="0" i="1">
                              <a:latin typeface="Cambria Math"/>
                            </a:rPr>
                            <m:t>1</m:t>
                          </m:r>
                        </m:sub>
                      </m:sSub>
                      <m:r>
                        <a:rPr lang="en-GB" b="0" i="1">
                          <a:latin typeface="Cambria Math"/>
                        </a:rPr>
                        <m:t>=</m:t>
                      </m:r>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r>
                        <a:rPr lang="en-GB" b="0" i="1">
                          <a:latin typeface="Cambria Math"/>
                        </a:rPr>
                        <m:t>−</m:t>
                      </m:r>
                      <m:f>
                        <m:fPr>
                          <m:ctrlPr>
                            <a:rPr lang="en-GB" i="1">
                              <a:latin typeface="Cambria Math" panose="02040503050406030204" pitchFamily="18" charset="0"/>
                            </a:rPr>
                          </m:ctrlPr>
                        </m:fPr>
                        <m:num>
                          <m:r>
                            <a:rPr lang="en-GB" b="0" i="1">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num>
                        <m:den>
                          <m:r>
                            <a:rPr lang="en-GB" b="0" i="1">
                              <a:latin typeface="Cambria Math"/>
                            </a:rPr>
                            <m:t>𝑓</m:t>
                          </m:r>
                          <m:r>
                            <a:rPr lang="en-GB" b="0" i="1">
                              <a:latin typeface="Cambria Math"/>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a:latin typeface="Cambria Math"/>
                                    </a:rPr>
                                    <m:t>𝑥</m:t>
                                  </m:r>
                                </m:e>
                                <m:sub>
                                  <m:r>
                                    <a:rPr lang="en-GB" b="0" i="1">
                                      <a:latin typeface="Cambria Math"/>
                                    </a:rPr>
                                    <m:t>0</m:t>
                                  </m:r>
                                </m:sub>
                              </m:sSub>
                            </m:e>
                          </m:d>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20111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t>
            </a:r>
            <a:r>
              <a:rPr lang="en-GB" altLang="en-US" kern="1200" dirty="0" smtClean="0">
                <a:solidFill>
                  <a:srgbClr val="00B0F0"/>
                </a:solidFill>
                <a:cs typeface="Arial" pitchFamily="34" charset="0"/>
              </a:rPr>
              <a:t>Newton-Raphson </a:t>
            </a:r>
            <a:r>
              <a:rPr lang="en-GB" altLang="en-US" kern="1200" dirty="0">
                <a:solidFill>
                  <a:srgbClr val="00B0F0"/>
                </a:solidFill>
                <a:cs typeface="Arial" pitchFamily="34" charset="0"/>
              </a:rPr>
              <a:t>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In general</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a:rPr>
                            <m:t>𝑥</m:t>
                          </m:r>
                        </m:e>
                        <m:sub>
                          <m:r>
                            <a:rPr lang="en-GB" b="0" i="1" smtClean="0">
                              <a:latin typeface="Cambria Math"/>
                            </a:rPr>
                            <m:t>𝑟</m:t>
                          </m:r>
                          <m:r>
                            <a:rPr lang="en-GB" b="0" i="1" smtClean="0">
                              <a:latin typeface="Cambria Math"/>
                            </a:rPr>
                            <m:t>+1</m:t>
                          </m:r>
                        </m:sub>
                      </m:sSub>
                      <m:r>
                        <a:rPr lang="en-GB" b="0" i="1" smtClean="0">
                          <a:latin typeface="Cambria Math"/>
                        </a:rPr>
                        <m:t>=</m:t>
                      </m:r>
                      <m:sSub>
                        <m:sSubPr>
                          <m:ctrlPr>
                            <a:rPr lang="en-GB" i="1">
                              <a:latin typeface="Cambria Math" panose="02040503050406030204" pitchFamily="18" charset="0"/>
                            </a:rPr>
                          </m:ctrlPr>
                        </m:sSubPr>
                        <m:e>
                          <m:r>
                            <a:rPr lang="en-GB" b="0" i="1" smtClean="0">
                              <a:latin typeface="Cambria Math"/>
                            </a:rPr>
                            <m:t>𝑥</m:t>
                          </m:r>
                        </m:e>
                        <m:sub>
                          <m:r>
                            <a:rPr lang="en-GB" b="0" i="1" smtClean="0">
                              <a:latin typeface="Cambria Math"/>
                            </a:rPr>
                            <m:t>𝑟</m:t>
                          </m:r>
                        </m:sub>
                      </m:sSub>
                      <m:r>
                        <a:rPr lang="en-GB" b="0" i="1" smtClean="0">
                          <a:latin typeface="Cambria Math"/>
                        </a:rPr>
                        <m:t>−</m:t>
                      </m:r>
                      <m:f>
                        <m:fPr>
                          <m:ctrlPr>
                            <a:rPr lang="en-GB" i="1">
                              <a:latin typeface="Cambria Math" panose="02040503050406030204" pitchFamily="18" charset="0"/>
                            </a:rPr>
                          </m:ctrlPr>
                        </m:fPr>
                        <m:num>
                          <m:r>
                            <a:rPr lang="en-GB" b="0" i="1" smtClean="0">
                              <a:latin typeface="Cambria Math"/>
                            </a:rPr>
                            <m:t>𝑓</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smtClean="0">
                                      <a:latin typeface="Cambria Math"/>
                                    </a:rPr>
                                    <m:t>𝑥</m:t>
                                  </m:r>
                                </m:e>
                                <m:sub>
                                  <m:r>
                                    <a:rPr lang="en-GB" b="0" i="1" smtClean="0">
                                      <a:latin typeface="Cambria Math"/>
                                    </a:rPr>
                                    <m:t>𝑟</m:t>
                                  </m:r>
                                </m:sub>
                              </m:sSub>
                            </m:e>
                          </m:d>
                        </m:num>
                        <m:den>
                          <m:r>
                            <a:rPr lang="en-GB" b="0" i="1" smtClean="0">
                              <a:latin typeface="Cambria Math"/>
                            </a:rPr>
                            <m:t>𝑓</m:t>
                          </m:r>
                          <m:r>
                            <a:rPr lang="en-GB" b="0" i="1" smtClean="0">
                              <a:latin typeface="Cambria Math"/>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smtClean="0">
                                      <a:latin typeface="Cambria Math"/>
                                    </a:rPr>
                                    <m:t>𝑥</m:t>
                                  </m:r>
                                </m:e>
                                <m:sub>
                                  <m:r>
                                    <a:rPr lang="en-GB" b="0" i="1" smtClean="0">
                                      <a:latin typeface="Cambria Math"/>
                                    </a:rPr>
                                    <m:t>𝑟</m:t>
                                  </m:r>
                                </m:sub>
                              </m:sSub>
                            </m:e>
                          </m:d>
                        </m:den>
                      </m:f>
                      <m:r>
                        <a:rPr lang="en-GB" b="0" smtClean="0">
                          <a:latin typeface="Cambria Math"/>
                        </a:rPr>
                        <m:t>,  </m:t>
                      </m:r>
                      <m:r>
                        <m:rPr>
                          <m:sty m:val="p"/>
                        </m:rPr>
                        <a:rPr lang="en-GB" b="0" i="1" smtClean="0">
                          <a:latin typeface="Cambria Math"/>
                        </a:rPr>
                        <m:t>f</m:t>
                      </m:r>
                      <m:r>
                        <a:rPr lang="en-GB" b="0" smtClean="0">
                          <a:latin typeface="Cambria Math"/>
                        </a:rPr>
                        <m:t>′(</m:t>
                      </m:r>
                      <m:sSub>
                        <m:sSubPr>
                          <m:ctrlPr>
                            <a:rPr lang="en-GB" i="1">
                              <a:latin typeface="Cambria Math" panose="02040503050406030204" pitchFamily="18" charset="0"/>
                            </a:rPr>
                          </m:ctrlPr>
                        </m:sSubPr>
                        <m:e>
                          <m:r>
                            <a:rPr lang="en-GB" b="0" i="1" smtClean="0">
                              <a:latin typeface="Cambria Math"/>
                            </a:rPr>
                            <m:t>𝑥</m:t>
                          </m:r>
                        </m:e>
                        <m:sub>
                          <m:r>
                            <a:rPr lang="en-GB" b="0" i="1" smtClean="0">
                              <a:latin typeface="Cambria Math"/>
                            </a:rPr>
                            <m:t>𝑟</m:t>
                          </m:r>
                        </m:sub>
                      </m:sSub>
                      <m:r>
                        <a:rPr lang="en-GB" b="0" i="1" smtClean="0">
                          <a:latin typeface="Cambria Math"/>
                        </a:rPr>
                        <m:t>)</m:t>
                      </m:r>
                      <m:r>
                        <a:rPr lang="en-GB" b="0" i="1" smtClean="0">
                          <a:latin typeface="Cambria Math"/>
                          <a:ea typeface="Cambria Math"/>
                        </a:rPr>
                        <m:t>≠0</m:t>
                      </m:r>
                    </m:oMath>
                  </m:oMathPara>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2900894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71625"/>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4572000" y="1412776"/>
            <a:ext cx="41036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r>
              <a:rPr lang="en-GB" altLang="en-US" sz="4400" dirty="0">
                <a:solidFill>
                  <a:srgbClr val="00B0F0"/>
                </a:solidFill>
                <a:latin typeface="Arial" panose="020B0604020202020204" pitchFamily="34" charset="0"/>
                <a:cs typeface="Arial" panose="020B0604020202020204" pitchFamily="34" charset="0"/>
              </a:rPr>
              <a:t>Modelling using recurrence relations</a:t>
            </a:r>
          </a:p>
        </p:txBody>
      </p:sp>
    </p:spTree>
    <p:extLst>
      <p:ext uri="{BB962C8B-B14F-4D97-AF65-F5344CB8AC3E}">
        <p14:creationId xmlns:p14="http://schemas.microsoft.com/office/powerpoint/2010/main" val="324026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Growth in a Bacteria Colony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A bacterial colony begins at hour zero with 20 individuals and then trebles in size every hour.</a:t>
                </a:r>
              </a:p>
              <a:p>
                <a:r>
                  <a:rPr lang="en-GB" dirty="0"/>
                  <a:t>Write down a recurrence relation for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oMath>
                </a14:m>
                <a:r>
                  <a:rPr lang="en-GB" dirty="0"/>
                  <a:t>, the population at the beginning of hour </a:t>
                </a:r>
                <a14:m>
                  <m:oMath xmlns:m="http://schemas.openxmlformats.org/officeDocument/2006/math">
                    <m:r>
                      <a:rPr lang="en-GB" b="0" i="1" smtClean="0">
                        <a:latin typeface="Cambria Math" panose="02040503050406030204" pitchFamily="18" charset="0"/>
                      </a:rPr>
                      <m:t>𝑛</m:t>
                    </m:r>
                  </m:oMath>
                </a14:m>
                <a:r>
                  <a:rPr lang="en-GB" dirty="0"/>
                  <a:t>, and solve it.</a:t>
                </a:r>
              </a:p>
              <a:p>
                <a:r>
                  <a:rPr lang="en-GB" dirty="0"/>
                  <a:t>How many hours elapse until the population exceeds ten million?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444"/>
                </a:stretch>
              </a:blipFill>
            </p:spPr>
            <p:txBody>
              <a:bodyPr/>
              <a:lstStyle/>
              <a:p>
                <a:r>
                  <a:rPr lang="en-GB">
                    <a:noFill/>
                  </a:rPr>
                  <a:t> </a:t>
                </a:r>
              </a:p>
            </p:txBody>
          </p:sp>
        </mc:Fallback>
      </mc:AlternateContent>
    </p:spTree>
    <p:extLst>
      <p:ext uri="{BB962C8B-B14F-4D97-AF65-F5344CB8AC3E}">
        <p14:creationId xmlns:p14="http://schemas.microsoft.com/office/powerpoint/2010/main" val="39937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Growth in a Bacteria Colony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=3</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r>
                  <a:rPr lang="en-GB" dirty="0"/>
                  <a:t>, where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≥0</m:t>
                    </m:r>
                  </m:oMath>
                </a14:m>
                <a:endParaRPr lang="en-GB" dirty="0"/>
              </a:p>
              <a:p>
                <a:endParaRPr lang="en-GB" dirty="0"/>
              </a:p>
              <a:p>
                <a:r>
                  <a:rPr lang="en-GB" dirty="0"/>
                  <a:t>We know that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0</m:t>
                        </m:r>
                      </m:sub>
                    </m:sSub>
                    <m:r>
                      <a:rPr lang="en-GB" b="0" i="1" smtClean="0">
                        <a:latin typeface="Cambria Math" panose="02040503050406030204" pitchFamily="18" charset="0"/>
                      </a:rPr>
                      <m:t>=20</m:t>
                    </m:r>
                  </m:oMath>
                </a14:m>
                <a:r>
                  <a:rPr lang="en-GB" dirty="0"/>
                  <a:t>, so: -</a:t>
                </a:r>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sub>
                      </m:sSub>
                      <m:r>
                        <a:rPr lang="en-GB" i="1">
                          <a:latin typeface="Cambria Math" panose="02040503050406030204" pitchFamily="18" charset="0"/>
                        </a:rPr>
                        <m:t>=3</m:t>
                      </m:r>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r>
                            <a:rPr lang="en-GB" i="1">
                              <a:latin typeface="Cambria Math" panose="02040503050406030204" pitchFamily="18" charset="0"/>
                            </a:rPr>
                            <m:t>−1</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3</m:t>
                          </m:r>
                        </m:e>
                        <m:sup>
                          <m:r>
                            <a:rPr lang="en-GB" b="0" i="1" smtClean="0">
                              <a:latin typeface="Cambria Math" panose="02040503050406030204" pitchFamily="18" charset="0"/>
                            </a:rPr>
                            <m:t>𝑛</m:t>
                          </m:r>
                        </m:sup>
                      </m:sSup>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b="0" i="1" smtClean="0">
                              <a:latin typeface="Cambria Math" panose="02040503050406030204" pitchFamily="18" charset="0"/>
                            </a:rPr>
                            <m:t>0</m:t>
                          </m:r>
                        </m:sub>
                      </m:sSub>
                      <m:r>
                        <a:rPr lang="en-GB" i="1">
                          <a:latin typeface="Cambria Math" panose="02040503050406030204" pitchFamily="18" charset="0"/>
                        </a:rPr>
                        <m:t>=</m:t>
                      </m:r>
                      <m:r>
                        <a:rPr lang="en-GB" b="0" i="1" smtClean="0">
                          <a:latin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𝑛</m:t>
                          </m:r>
                        </m:sup>
                      </m:sSup>
                    </m:oMath>
                  </m:oMathPara>
                </a14:m>
                <a:endParaRPr lang="en-GB" dirty="0"/>
              </a:p>
              <a:p>
                <a:endParaRPr lang="en-GB" dirty="0"/>
              </a:p>
              <a:p>
                <a:r>
                  <a:rPr lang="en-GB" dirty="0"/>
                  <a:t>So,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sub>
                    </m:sSub>
                    <m:r>
                      <a:rPr lang="en-GB" i="1">
                        <a:latin typeface="Cambria Math" panose="02040503050406030204" pitchFamily="18" charset="0"/>
                      </a:rPr>
                      <m:t>=20</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𝑛</m:t>
                        </m:r>
                      </m:sup>
                    </m:sSup>
                  </m:oMath>
                </a14:m>
                <a:r>
                  <a:rPr lang="en-GB" dirty="0"/>
                  <a:t>,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≥0</m:t>
                    </m:r>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4147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Growth in a Bacteria Colony</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GB" dirty="0"/>
                  <a:t>How many hours until the population exceeds ten million?</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3</m:t>
                          </m:r>
                        </m:e>
                        <m:sup>
                          <m:r>
                            <a:rPr lang="en-GB" b="0" i="1" smtClean="0">
                              <a:latin typeface="Cambria Math" panose="02040503050406030204" pitchFamily="18" charset="0"/>
                              <a:ea typeface="Cambria Math" panose="02040503050406030204" pitchFamily="18" charset="0"/>
                            </a:rPr>
                            <m:t>𝑛</m:t>
                          </m:r>
                        </m:sup>
                      </m:sSup>
                      <m:r>
                        <a:rPr lang="en-GB" b="0" i="1" smtClean="0">
                          <a:latin typeface="Cambria Math" panose="02040503050406030204" pitchFamily="18" charset="0"/>
                          <a:ea typeface="Cambria Math" panose="02040503050406030204" pitchFamily="18" charset="0"/>
                        </a:rPr>
                        <m:t>≥10,000,000⇔</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3</m:t>
                          </m:r>
                        </m:e>
                        <m:sup>
                          <m:r>
                            <a:rPr lang="en-GB" b="0" i="1" smtClean="0">
                              <a:latin typeface="Cambria Math" panose="02040503050406030204" pitchFamily="18" charset="0"/>
                              <a:ea typeface="Cambria Math" panose="02040503050406030204" pitchFamily="18" charset="0"/>
                            </a:rPr>
                            <m:t>𝑛</m:t>
                          </m:r>
                        </m:sup>
                      </m:sSup>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10,000,000</m:t>
                          </m:r>
                        </m:num>
                        <m:den>
                          <m:r>
                            <a:rPr lang="en-GB" b="0" i="1" smtClean="0">
                              <a:latin typeface="Cambria Math" panose="02040503050406030204" pitchFamily="18" charset="0"/>
                              <a:ea typeface="Cambria Math" panose="02040503050406030204" pitchFamily="18" charset="0"/>
                            </a:rPr>
                            <m:t>20</m:t>
                          </m:r>
                        </m:den>
                      </m:f>
                    </m:oMath>
                  </m:oMathPara>
                </a14:m>
                <a:endParaRPr lang="en-GB" b="0" dirty="0">
                  <a:ea typeface="Cambria Math" panose="02040503050406030204" pitchFamily="18" charset="0"/>
                </a:endParaRPr>
              </a:p>
              <a:p>
                <a:r>
                  <a:rPr lang="en-GB" dirty="0"/>
                  <a:t>So: -</a:t>
                </a:r>
              </a:p>
              <a:p>
                <a:pPr marL="0"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3</m:t>
                          </m:r>
                        </m:e>
                        <m:sup>
                          <m:r>
                            <a:rPr lang="en-GB" i="1">
                              <a:latin typeface="Cambria Math" panose="02040503050406030204" pitchFamily="18" charset="0"/>
                              <a:ea typeface="Cambria Math" panose="02040503050406030204" pitchFamily="18" charset="0"/>
                            </a:rPr>
                            <m:t>𝑛</m:t>
                          </m:r>
                        </m:sup>
                      </m:sSup>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r>
                        <a:rPr lang="en-GB" i="1">
                          <a:latin typeface="Cambria Math" panose="02040503050406030204" pitchFamily="18" charset="0"/>
                          <a:ea typeface="Cambria Math" panose="02040503050406030204" pitchFamily="18" charset="0"/>
                        </a:rPr>
                        <m:t>00,000⇔</m:t>
                      </m:r>
                      <m:r>
                        <a:rPr lang="en-GB" b="0" i="1" smtClean="0">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ln</m:t>
                              </m:r>
                            </m:fName>
                            <m:e>
                              <m:r>
                                <a:rPr lang="en-GB" b="0" i="1" smtClean="0">
                                  <a:latin typeface="Cambria Math" panose="02040503050406030204" pitchFamily="18" charset="0"/>
                                  <a:ea typeface="Cambria Math" panose="02040503050406030204" pitchFamily="18" charset="0"/>
                                </a:rPr>
                                <m:t>500000</m:t>
                              </m:r>
                            </m:e>
                          </m:func>
                        </m:num>
                        <m:den>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ln</m:t>
                              </m:r>
                            </m:fName>
                            <m:e>
                              <m:r>
                                <a:rPr lang="en-GB" b="0" i="1" smtClean="0">
                                  <a:latin typeface="Cambria Math" panose="02040503050406030204" pitchFamily="18" charset="0"/>
                                  <a:ea typeface="Cambria Math" panose="02040503050406030204" pitchFamily="18" charset="0"/>
                                </a:rPr>
                                <m:t>3</m:t>
                              </m:r>
                            </m:e>
                          </m:func>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11.94</m:t>
                      </m:r>
                    </m:oMath>
                  </m:oMathPara>
                </a14:m>
                <a:endParaRPr lang="en-GB" dirty="0"/>
              </a:p>
              <a:p>
                <a:r>
                  <a:rPr lang="en-GB" dirty="0"/>
                  <a:t>Therefore we first reach 10 million bacteria at hour 12.</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135375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An Example</a:t>
            </a:r>
          </a:p>
        </p:txBody>
      </p:sp>
      <p:sp>
        <p:nvSpPr>
          <p:cNvPr id="6147"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t>Take a sheet of paper</a:t>
            </a:r>
          </a:p>
        </p:txBody>
      </p:sp>
      <p:sp>
        <p:nvSpPr>
          <p:cNvPr id="4" name="Rectangle 3"/>
          <p:cNvSpPr/>
          <p:nvPr/>
        </p:nvSpPr>
        <p:spPr>
          <a:xfrm>
            <a:off x="1739900" y="3429000"/>
            <a:ext cx="5664200" cy="2457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Logistic Map</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GB" dirty="0"/>
                  <a:t>The logistic map,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𝑟</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e>
                    </m:d>
                  </m:oMath>
                </a14:m>
                <a:r>
                  <a:rPr lang="en-GB" dirty="0"/>
                  <a:t> is a non-linear recurrence relation made famous by biologist Robert May in 1976 when modelling animal populations.</a:t>
                </a:r>
              </a:p>
              <a:p>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nor/>
                          </m:rPr>
                          <a:rPr lang="en-GB" b="0" i="0" smtClean="0">
                            <a:latin typeface="Cambria Math" panose="02040503050406030204" pitchFamily="18" charset="0"/>
                          </a:rPr>
                          <m:t>existing</m:t>
                        </m:r>
                        <m:r>
                          <m:rPr>
                            <m:nor/>
                          </m:rPr>
                          <a:rPr lang="en-GB" b="0" i="0" smtClean="0">
                            <a:latin typeface="Cambria Math" panose="02040503050406030204" pitchFamily="18" charset="0"/>
                          </a:rPr>
                          <m:t> </m:t>
                        </m:r>
                        <m:r>
                          <m:rPr>
                            <m:nor/>
                          </m:rPr>
                          <a:rPr lang="en-GB" b="0" i="0" smtClean="0">
                            <a:latin typeface="Cambria Math" panose="02040503050406030204" pitchFamily="18" charset="0"/>
                          </a:rPr>
                          <m:t>population</m:t>
                        </m:r>
                      </m:num>
                      <m:den>
                        <m:r>
                          <m:rPr>
                            <m:nor/>
                          </m:rPr>
                          <a:rPr lang="en-GB" b="0" i="0" smtClean="0">
                            <a:latin typeface="Cambria Math" panose="02040503050406030204" pitchFamily="18" charset="0"/>
                          </a:rPr>
                          <m:t>maximum</m:t>
                        </m:r>
                        <m:r>
                          <m:rPr>
                            <m:nor/>
                          </m:rPr>
                          <a:rPr lang="en-GB" b="0" i="0" smtClean="0">
                            <a:latin typeface="Cambria Math" panose="02040503050406030204" pitchFamily="18" charset="0"/>
                          </a:rPr>
                          <m:t> </m:t>
                        </m:r>
                        <m:r>
                          <m:rPr>
                            <m:nor/>
                          </m:rPr>
                          <a:rPr lang="en-GB" b="0" i="0" smtClean="0">
                            <a:latin typeface="Cambria Math" panose="02040503050406030204" pitchFamily="18" charset="0"/>
                          </a:rPr>
                          <m:t>possible</m:t>
                        </m:r>
                        <m:r>
                          <m:rPr>
                            <m:nor/>
                          </m:rPr>
                          <a:rPr lang="en-GB" b="0" i="0" smtClean="0">
                            <a:latin typeface="Cambria Math" panose="02040503050406030204" pitchFamily="18" charset="0"/>
                          </a:rPr>
                          <m:t> </m:t>
                        </m:r>
                        <m:r>
                          <m:rPr>
                            <m:nor/>
                          </m:rPr>
                          <a:rPr lang="en-GB" b="0" i="0" smtClean="0">
                            <a:latin typeface="Cambria Math" panose="02040503050406030204" pitchFamily="18" charset="0"/>
                          </a:rPr>
                          <m:t>population</m:t>
                        </m:r>
                      </m:den>
                    </m:f>
                  </m:oMath>
                </a14:m>
                <a:endParaRPr lang="en-GB" b="0" dirty="0"/>
              </a:p>
              <a:p>
                <a:r>
                  <a:rPr lang="en-GB" dirty="0"/>
                  <a:t>As </a:t>
                </a:r>
                <a14:m>
                  <m:oMath xmlns:m="http://schemas.openxmlformats.org/officeDocument/2006/math">
                    <m:r>
                      <a:rPr lang="en-GB" b="0" i="1" smtClean="0">
                        <a:latin typeface="Cambria Math" panose="02040503050406030204" pitchFamily="18" charset="0"/>
                      </a:rPr>
                      <m:t>𝑟</m:t>
                    </m:r>
                  </m:oMath>
                </a14:m>
                <a:r>
                  <a:rPr lang="en-GB" b="0" dirty="0"/>
                  <a:t> varies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≤4</m:t>
                        </m:r>
                      </m:e>
                    </m:d>
                  </m:oMath>
                </a14:m>
                <a:r>
                  <a:rPr lang="en-GB" b="0" dirty="0"/>
                  <a:t> the model is intended to represent reproduction / starvation.</a:t>
                </a:r>
              </a:p>
              <a:p>
                <a:r>
                  <a:rPr lang="en-GB" b="0" dirty="0">
                    <a:hlinkClick r:id="rId3"/>
                  </a:rPr>
                  <a:t>GeoGebra</a:t>
                </a:r>
                <a:r>
                  <a:rPr lang="en-GB" b="0" dirty="0"/>
                  <a:t> can be used to investiga</a:t>
                </a:r>
                <a:r>
                  <a:rPr lang="en-GB" dirty="0"/>
                  <a:t>te changes in </a:t>
                </a:r>
                <a14:m>
                  <m:oMath xmlns:m="http://schemas.openxmlformats.org/officeDocument/2006/math">
                    <m:r>
                      <a:rPr lang="en-GB" b="0" i="1" smtClean="0">
                        <a:latin typeface="Cambria Math" panose="02040503050406030204" pitchFamily="18" charset="0"/>
                      </a:rPr>
                      <m:t>𝑟</m:t>
                    </m:r>
                  </m:oMath>
                </a14:m>
                <a:r>
                  <a:rPr lang="en-GB" b="0" dirty="0"/>
                  <a:t>.</a:t>
                </a:r>
              </a:p>
              <a:p>
                <a:endParaRPr lang="en-GB" dirty="0"/>
              </a:p>
              <a:p>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4"/>
                <a:stretch>
                  <a:fillRect l="-1333" t="-1482" r="-296" b="-5256"/>
                </a:stretch>
              </a:blipFill>
            </p:spPr>
            <p:txBody>
              <a:bodyPr/>
              <a:lstStyle/>
              <a:p>
                <a:r>
                  <a:rPr lang="en-GB">
                    <a:noFill/>
                  </a:rPr>
                  <a:t> </a:t>
                </a:r>
              </a:p>
            </p:txBody>
          </p:sp>
        </mc:Fallback>
      </mc:AlternateContent>
    </p:spTree>
    <p:extLst>
      <p:ext uri="{BB962C8B-B14F-4D97-AF65-F5344CB8AC3E}">
        <p14:creationId xmlns:p14="http://schemas.microsoft.com/office/powerpoint/2010/main" val="18726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71625"/>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4572000" y="1412776"/>
            <a:ext cx="410368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r>
              <a:rPr lang="en-GB" altLang="en-US" sz="4400" dirty="0">
                <a:solidFill>
                  <a:srgbClr val="00B0F0"/>
                </a:solidFill>
                <a:latin typeface="Arial" panose="020B0604020202020204" pitchFamily="34" charset="0"/>
                <a:cs typeface="Arial" panose="020B0604020202020204" pitchFamily="34" charset="0"/>
              </a:rPr>
              <a:t>Second order recurrence relations – the Fibonacci numbers</a:t>
            </a:r>
          </a:p>
        </p:txBody>
      </p:sp>
    </p:spTree>
    <p:extLst>
      <p:ext uri="{BB962C8B-B14F-4D97-AF65-F5344CB8AC3E}">
        <p14:creationId xmlns:p14="http://schemas.microsoft.com/office/powerpoint/2010/main" val="410356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Fibonacci’s Rabbits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First investigated by Fibonacci, c1200.</a:t>
                </a:r>
              </a:p>
              <a:p>
                <a:r>
                  <a:rPr lang="en-GB" dirty="0"/>
                  <a:t>Assume you start at time 0 with no rabbits and at time 1 get a pair of rabbits (1 male, 1 female).</a:t>
                </a:r>
              </a:p>
              <a:p>
                <a:r>
                  <a:rPr lang="en-GB" dirty="0"/>
                  <a:t>When a pair become 2 months old they give birth to another pair (1 male, 1 female).</a:t>
                </a:r>
              </a:p>
              <a:p>
                <a:r>
                  <a:rPr lang="en-GB" dirty="0"/>
                  <a:t>Given the (unrealistic!) assumption that rabbits never die, how many pairs of rabbits do we have after </a:t>
                </a:r>
                <a14:m>
                  <m:oMath xmlns:m="http://schemas.openxmlformats.org/officeDocument/2006/math">
                    <m:r>
                      <a:rPr lang="en-GB" b="0" i="1" smtClean="0">
                        <a:latin typeface="Cambria Math" panose="02040503050406030204" pitchFamily="18" charset="0"/>
                      </a:rPr>
                      <m:t>𝑛</m:t>
                    </m:r>
                  </m:oMath>
                </a14:m>
                <a:r>
                  <a:rPr lang="en-GB" dirty="0"/>
                  <a:t> months?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2593"/>
                </a:stretch>
              </a:blipFill>
            </p:spPr>
            <p:txBody>
              <a:bodyPr/>
              <a:lstStyle/>
              <a:p>
                <a:r>
                  <a:rPr lang="en-GB">
                    <a:noFill/>
                  </a:rPr>
                  <a:t> </a:t>
                </a:r>
              </a:p>
            </p:txBody>
          </p:sp>
        </mc:Fallback>
      </mc:AlternateContent>
    </p:spTree>
    <p:extLst>
      <p:ext uri="{BB962C8B-B14F-4D97-AF65-F5344CB8AC3E}">
        <p14:creationId xmlns:p14="http://schemas.microsoft.com/office/powerpoint/2010/main" val="27554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Fibonacci’s Rabbits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Let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oMath>
                </a14:m>
                <a:r>
                  <a:rPr lang="en-GB" dirty="0"/>
                  <a:t> be the number of rabbits in month </a:t>
                </a:r>
                <a14:m>
                  <m:oMath xmlns:m="http://schemas.openxmlformats.org/officeDocument/2006/math">
                    <m:r>
                      <a:rPr lang="en-GB" b="0" i="1" smtClean="0">
                        <a:latin typeface="Cambria Math" panose="02040503050406030204" pitchFamily="18" charset="0"/>
                      </a:rPr>
                      <m:t>𝑛</m:t>
                    </m:r>
                  </m:oMath>
                </a14:m>
                <a:r>
                  <a:rPr lang="en-GB" dirty="0"/>
                  <a:t>.</a:t>
                </a:r>
              </a:p>
              <a:p>
                <a:r>
                  <a:rPr lang="en-GB" dirty="0"/>
                  <a:t>By definition,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0</m:t>
                        </m:r>
                      </m:sub>
                    </m:sSub>
                    <m:r>
                      <a:rPr lang="en-GB" b="0" i="1" smtClean="0">
                        <a:latin typeface="Cambria Math" panose="02040503050406030204" pitchFamily="18" charset="0"/>
                      </a:rPr>
                      <m:t>=0</m:t>
                    </m:r>
                  </m:oMath>
                </a14:m>
                <a:r>
                  <a:rPr lang="en-GB" dirty="0"/>
                  <a:t> and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r>
                      <a:rPr lang="en-GB" i="1">
                        <a:latin typeface="Cambria Math" panose="02040503050406030204" pitchFamily="18" charset="0"/>
                      </a:rPr>
                      <m:t>=</m:t>
                    </m:r>
                    <m:r>
                      <a:rPr lang="en-GB" b="0" i="1" smtClean="0">
                        <a:latin typeface="Cambria Math" panose="02040503050406030204" pitchFamily="18" charset="0"/>
                      </a:rPr>
                      <m:t>1</m:t>
                    </m:r>
                  </m:oMath>
                </a14:m>
                <a:r>
                  <a:rPr lang="en-GB" dirty="0"/>
                  <a:t>. In subsequent months the number of pairs of rabbits will be given by the number from the previous month,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r>
                  <a:rPr lang="en-GB" dirty="0"/>
                  <a:t>, plus the number of new rabbits, which is the same the number of rabbits at breeding age, i.e.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−2</m:t>
                        </m:r>
                      </m:sub>
                    </m:sSub>
                  </m:oMath>
                </a14:m>
                <a:r>
                  <a:rPr lang="en-GB" dirty="0"/>
                  <a:t>.</a:t>
                </a:r>
              </a:p>
              <a:p>
                <a:r>
                  <a:rPr lang="en-GB" dirty="0"/>
                  <a:t>So: -</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−2</m:t>
                          </m:r>
                        </m:sub>
                      </m:sSub>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482" r="-1481"/>
                </a:stretch>
              </a:blipFill>
            </p:spPr>
            <p:txBody>
              <a:bodyPr/>
              <a:lstStyle/>
              <a:p>
                <a:r>
                  <a:rPr lang="en-GB">
                    <a:noFill/>
                  </a:rPr>
                  <a:t> </a:t>
                </a:r>
              </a:p>
            </p:txBody>
          </p:sp>
        </mc:Fallback>
      </mc:AlternateContent>
    </p:spTree>
    <p:extLst>
      <p:ext uri="{BB962C8B-B14F-4D97-AF65-F5344CB8AC3E}">
        <p14:creationId xmlns:p14="http://schemas.microsoft.com/office/powerpoint/2010/main" val="370706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 Fibonacci Fact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To see another way the Fibonacci numbers are related to the Golden Ratio let: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lim>
                          </m:limLow>
                        </m:fName>
                        <m:e>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+1</m:t>
                                  </m:r>
                                </m:sub>
                              </m:sSub>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den>
                          </m:f>
                          <m:r>
                            <a:rPr lang="en-GB" b="0" i="1" smtClean="0">
                              <a:latin typeface="Cambria Math" panose="02040503050406030204" pitchFamily="18" charset="0"/>
                            </a:rPr>
                            <m:t>=</m:t>
                          </m:r>
                          <m:r>
                            <a:rPr lang="en-GB" b="0" i="1" smtClean="0">
                              <a:latin typeface="Cambria Math" panose="02040503050406030204" pitchFamily="18" charset="0"/>
                            </a:rPr>
                            <m:t>𝐿</m:t>
                          </m:r>
                        </m:e>
                      </m:func>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482"/>
                </a:stretch>
              </a:blipFill>
            </p:spPr>
            <p:txBody>
              <a:bodyPr/>
              <a:lstStyle/>
              <a:p>
                <a:r>
                  <a:rPr lang="en-GB">
                    <a:noFill/>
                  </a:rPr>
                  <a:t> </a:t>
                </a:r>
              </a:p>
            </p:txBody>
          </p:sp>
        </mc:Fallback>
      </mc:AlternateContent>
    </p:spTree>
    <p:extLst>
      <p:ext uri="{BB962C8B-B14F-4D97-AF65-F5344CB8AC3E}">
        <p14:creationId xmlns:p14="http://schemas.microsoft.com/office/powerpoint/2010/main" val="3007777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 Fibonacci Fact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Now, as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i="1">
                            <a:latin typeface="Cambria Math" panose="02040503050406030204" pitchFamily="18" charset="0"/>
                          </a:rPr>
                          <m:t>−2</m:t>
                        </m:r>
                      </m:sub>
                    </m:sSub>
                  </m:oMath>
                </a14:m>
                <a:r>
                  <a:rPr lang="en-GB" dirty="0"/>
                  <a:t> we have: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GB" i="1" smtClean="0">
                              <a:latin typeface="Cambria Math" panose="02040503050406030204" pitchFamily="18" charset="0"/>
                            </a:rPr>
                          </m:ctrlPr>
                        </m:mPr>
                        <m:mr>
                          <m:e>
                            <m:func>
                              <m:funcPr>
                                <m:ctrlPr>
                                  <a:rPr lang="en-GB" i="1" smtClean="0">
                                    <a:latin typeface="Cambria Math" panose="02040503050406030204" pitchFamily="18" charset="0"/>
                                  </a:rPr>
                                </m:ctrlPr>
                              </m:funcPr>
                              <m:fName>
                                <m:r>
                                  <a:rPr lang="en-GB" b="0" i="1" smtClean="0">
                                    <a:latin typeface="Cambria Math" panose="02040503050406030204" pitchFamily="18" charset="0"/>
                                  </a:rPr>
                                  <m:t>𝐿</m:t>
                                </m:r>
                                <m:r>
                                  <a:rPr lang="en-GB" b="0" i="1" smtClean="0">
                                    <a:latin typeface="Cambria Math" panose="02040503050406030204" pitchFamily="18" charset="0"/>
                                  </a:rPr>
                                  <m:t>  =  </m:t>
                                </m:r>
                                <m:limLow>
                                  <m:limLowPr>
                                    <m:ctrlPr>
                                      <a:rPr lang="en-GB" i="1" smtClean="0">
                                        <a:latin typeface="Cambria Math" panose="02040503050406030204" pitchFamily="18" charset="0"/>
                                      </a:rPr>
                                    </m:ctrlPr>
                                  </m:limLowPr>
                                  <m:e>
                                    <m:r>
                                      <m:rPr>
                                        <m:sty m:val="p"/>
                                        <m:brk m:alnAt="7"/>
                                      </m:rPr>
                                      <a:rPr lang="en-GB" i="0" smtClean="0">
                                        <a:latin typeface="Cambria Math" panose="02040503050406030204" pitchFamily="18" charset="0"/>
                                      </a:rPr>
                                      <m:t>l</m:t>
                                    </m:r>
                                    <m:r>
                                      <m:rPr>
                                        <m:sty m:val="p"/>
                                      </m:rPr>
                                      <a:rPr lang="en-GB" i="0" smtClean="0">
                                        <a:latin typeface="Cambria Math" panose="02040503050406030204" pitchFamily="18" charset="0"/>
                                      </a:rPr>
                                      <m:t>im</m:t>
                                    </m:r>
                                  </m:e>
                                  <m:lim>
                                    <m:r>
                                      <a:rPr lang="en-GB" i="1">
                                        <a:latin typeface="Cambria Math" panose="02040503050406030204" pitchFamily="18" charset="0"/>
                                      </a:rPr>
                                      <m:t>𝑛</m:t>
                                    </m:r>
                                    <m:r>
                                      <a:rPr lang="en-GB" i="1">
                                        <a:latin typeface="Cambria Math" panose="02040503050406030204" pitchFamily="18" charset="0"/>
                                        <a:ea typeface="Cambria Math" panose="02040503050406030204" pitchFamily="18" charset="0"/>
                                      </a:rPr>
                                      <m:t>→∞</m:t>
                                    </m:r>
                                  </m:lim>
                                </m:limLow>
                              </m:fName>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i="1">
                                            <a:latin typeface="Cambria Math" panose="02040503050406030204" pitchFamily="18" charset="0"/>
                                          </a:rPr>
                                          <m:t>+1</m:t>
                                        </m:r>
                                      </m:sub>
                                    </m:sSub>
                                  </m:num>
                                  <m:den>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den>
                                </m:f>
                              </m:e>
                            </m:func>
                          </m:e>
                          <m:e>
                            <m:r>
                              <a:rPr lang="en-GB" b="0" i="1" smtClean="0">
                                <a:latin typeface="Cambria Math" panose="02040503050406030204" pitchFamily="18" charset="0"/>
                              </a:rPr>
                              <m:t>=</m:t>
                            </m:r>
                          </m:e>
                          <m:e>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lim>
                                </m:limLow>
                              </m:fName>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i="1">
                                            <a:latin typeface="Cambria Math" panose="02040503050406030204" pitchFamily="18" charset="0"/>
                                          </a:rPr>
                                          <m:t>−1</m:t>
                                        </m:r>
                                      </m:sub>
                                    </m:sSub>
                                  </m:num>
                                  <m:den>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den>
                                </m:f>
                              </m:e>
                            </m:func>
                          </m:e>
                        </m:mr>
                        <m:mr>
                          <m:e/>
                          <m:e/>
                          <m:e/>
                        </m:mr>
                        <m:mr>
                          <m:e/>
                          <m:e>
                            <m:r>
                              <a:rPr lang="en-GB" b="0" i="1" smtClean="0">
                                <a:latin typeface="Cambria Math" panose="02040503050406030204" pitchFamily="18" charset="0"/>
                              </a:rPr>
                              <m:t>=</m:t>
                            </m:r>
                          </m:e>
                          <m:e>
                            <m:r>
                              <a:rPr lang="en-GB" b="0" i="1" smtClean="0">
                                <a:latin typeface="Cambria Math" panose="02040503050406030204" pitchFamily="18" charset="0"/>
                              </a:rPr>
                              <m:t>1+</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brk m:alnAt="7"/>
                                      </m:rPr>
                                      <a:rPr lang="en-GB">
                                        <a:latin typeface="Cambria Math" panose="02040503050406030204" pitchFamily="18" charset="0"/>
                                      </a:rPr>
                                      <m:t>l</m:t>
                                    </m:r>
                                    <m:r>
                                      <m:rPr>
                                        <m:sty m:val="p"/>
                                      </m:rPr>
                                      <a:rPr lang="en-GB">
                                        <a:latin typeface="Cambria Math" panose="02040503050406030204" pitchFamily="18" charset="0"/>
                                      </a:rPr>
                                      <m:t>im</m:t>
                                    </m:r>
                                  </m:e>
                                  <m:lim>
                                    <m:r>
                                      <a:rPr lang="en-GB" i="1">
                                        <a:latin typeface="Cambria Math" panose="02040503050406030204" pitchFamily="18" charset="0"/>
                                      </a:rPr>
                                      <m:t>𝑛</m:t>
                                    </m:r>
                                    <m:r>
                                      <a:rPr lang="en-GB" i="1">
                                        <a:latin typeface="Cambria Math" panose="02040503050406030204" pitchFamily="18" charset="0"/>
                                        <a:ea typeface="Cambria Math" panose="02040503050406030204" pitchFamily="18" charset="0"/>
                                      </a:rPr>
                                      <m:t>→∞</m:t>
                                    </m:r>
                                  </m:lim>
                                </m:limLow>
                              </m:fName>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b="0" i="1" smtClean="0">
                                            <a:latin typeface="Cambria Math" panose="02040503050406030204" pitchFamily="18" charset="0"/>
                                          </a:rPr>
                                          <m:t>−</m:t>
                                        </m:r>
                                        <m:r>
                                          <a:rPr lang="en-GB" i="1">
                                            <a:latin typeface="Cambria Math" panose="02040503050406030204" pitchFamily="18" charset="0"/>
                                          </a:rPr>
                                          <m:t>1</m:t>
                                        </m:r>
                                      </m:sub>
                                    </m:sSub>
                                  </m:num>
                                  <m:den>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den>
                                </m:f>
                                <m:r>
                                  <a:rPr lang="en-GB" b="0" i="1" smtClean="0">
                                    <a:latin typeface="Cambria Math" panose="02040503050406030204" pitchFamily="18" charset="0"/>
                                  </a:rPr>
                                  <m:t> </m:t>
                                </m:r>
                              </m:e>
                            </m:func>
                          </m:e>
                        </m:mr>
                        <m:mr>
                          <m:e/>
                          <m:e/>
                          <m:e/>
                        </m:mr>
                        <m:mr>
                          <m:e/>
                          <m:e>
                            <m:r>
                              <a:rPr lang="en-GB" b="0" i="1" smtClean="0">
                                <a:latin typeface="Cambria Math" panose="02040503050406030204" pitchFamily="18" charset="0"/>
                              </a:rPr>
                              <m:t>=</m:t>
                            </m:r>
                          </m:e>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𝐿</m:t>
                                </m:r>
                              </m:den>
                            </m:f>
                            <m:r>
                              <a:rPr lang="en-GB" b="0" i="1" smtClean="0">
                                <a:latin typeface="Cambria Math" panose="02040503050406030204" pitchFamily="18" charset="0"/>
                              </a:rPr>
                              <m:t>                </m:t>
                            </m:r>
                          </m:e>
                        </m:mr>
                      </m:m>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482"/>
                </a:stretch>
              </a:blipFill>
            </p:spPr>
            <p:txBody>
              <a:bodyPr/>
              <a:lstStyle/>
              <a:p>
                <a:r>
                  <a:rPr lang="en-GB">
                    <a:noFill/>
                  </a:rPr>
                  <a:t> </a:t>
                </a:r>
              </a:p>
            </p:txBody>
          </p:sp>
        </mc:Fallback>
      </mc:AlternateContent>
    </p:spTree>
    <p:extLst>
      <p:ext uri="{BB962C8B-B14F-4D97-AF65-F5344CB8AC3E}">
        <p14:creationId xmlns:p14="http://schemas.microsoft.com/office/powerpoint/2010/main" val="225825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 Fibonacci Fact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Wh have just shown that </a:t>
                </a:r>
                <a14:m>
                  <m:oMath xmlns:m="http://schemas.openxmlformats.org/officeDocument/2006/math">
                    <m:r>
                      <a:rPr lang="en-GB" b="0" i="1" smtClean="0">
                        <a:latin typeface="Cambria Math" panose="02040503050406030204" pitchFamily="18" charset="0"/>
                      </a:rPr>
                      <m:t>𝐿</m:t>
                    </m:r>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𝐿</m:t>
                        </m:r>
                      </m:den>
                    </m:f>
                  </m:oMath>
                </a14:m>
                <a:r>
                  <a:rPr lang="en-GB" dirty="0"/>
                  <a:t>.</a:t>
                </a:r>
              </a:p>
              <a:p>
                <a:pPr marL="0" indent="0">
                  <a:buNone/>
                </a:pPr>
                <a:endParaRPr lang="en-GB" dirty="0"/>
              </a:p>
              <a:p>
                <a:pPr marL="0" indent="0">
                  <a:buNone/>
                </a:pPr>
                <a:r>
                  <a:rPr lang="en-GB" dirty="0"/>
                  <a:t>So,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𝐿</m:t>
                    </m:r>
                    <m:r>
                      <a:rPr lang="en-GB" b="0" i="1" smtClean="0">
                        <a:latin typeface="Cambria Math" panose="02040503050406030204" pitchFamily="18" charset="0"/>
                      </a:rPr>
                      <m:t>−1=0</m:t>
                    </m:r>
                  </m:oMath>
                </a14:m>
                <a:r>
                  <a:rPr lang="en-GB" dirty="0"/>
                  <a:t> and solving this quadratic gives:</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𝐿</m:t>
                      </m:r>
                      <m:r>
                        <a:rPr lang="en-GB" b="0" i="1"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rad>
                            <m:radPr>
                              <m:degHide m:val="on"/>
                              <m:ctrlPr>
                                <a:rPr lang="en-GB" i="1">
                                  <a:latin typeface="Cambria Math" panose="02040503050406030204" pitchFamily="18" charset="0"/>
                                  <a:ea typeface="Cambria Math" panose="02040503050406030204" pitchFamily="18" charset="0"/>
                                </a:rPr>
                              </m:ctrlPr>
                            </m:radPr>
                            <m:deg/>
                            <m:e>
                              <m:r>
                                <a:rPr lang="en-GB" i="1">
                                  <a:latin typeface="Cambria Math" panose="02040503050406030204" pitchFamily="18" charset="0"/>
                                  <a:ea typeface="Cambria Math" panose="02040503050406030204" pitchFamily="18" charset="0"/>
                                </a:rPr>
                                <m:t>5</m:t>
                              </m:r>
                            </m:e>
                          </m:rad>
                        </m:num>
                        <m:den>
                          <m:r>
                            <a:rPr lang="en-GB" i="1">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m:t>
                      </m:r>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r="-963"/>
                </a:stretch>
              </a:blipFill>
            </p:spPr>
            <p:txBody>
              <a:bodyPr/>
              <a:lstStyle/>
              <a:p>
                <a:r>
                  <a:rPr lang="en-GB">
                    <a:noFill/>
                  </a:rPr>
                  <a:t> </a:t>
                </a:r>
              </a:p>
            </p:txBody>
          </p:sp>
        </mc:Fallback>
      </mc:AlternateContent>
    </p:spTree>
    <p:extLst>
      <p:ext uri="{BB962C8B-B14F-4D97-AF65-F5344CB8AC3E}">
        <p14:creationId xmlns:p14="http://schemas.microsoft.com/office/powerpoint/2010/main" val="1047201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Fibonacci numbers have a general formula:</a:t>
                </a:r>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Φ</m:t>
                              </m:r>
                            </m:e>
                            <m:sup>
                              <m:r>
                                <a:rPr lang="en-GB" b="0" i="1" smtClean="0">
                                  <a:latin typeface="Cambria Math" panose="02040503050406030204" pitchFamily="18" charset="0"/>
                                </a:rPr>
                                <m:t>𝑛</m:t>
                              </m:r>
                            </m:sup>
                          </m:sSup>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den>
                      </m:f>
                    </m:oMath>
                  </m:oMathPara>
                </a14:m>
                <a:endParaRPr lang="en-GB" dirty="0"/>
              </a:p>
              <a:p>
                <a:pPr marL="357188" indent="0">
                  <a:buNone/>
                </a:pPr>
                <a:r>
                  <a:rPr lang="en-GB" dirty="0"/>
                  <a:t>where</a:t>
                </a:r>
              </a:p>
              <a:p>
                <a:pPr marL="0" indent="0">
                  <a:buNone/>
                </a:pPr>
                <a:endParaRPr lang="en-GB"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r>
                      <a:rPr lang="en-GB" i="1" smtClean="0">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5</m:t>
                            </m:r>
                          </m:e>
                        </m:rad>
                      </m:num>
                      <m:den>
                        <m:r>
                          <a:rPr lang="en-GB" b="0" i="1" smtClean="0">
                            <a:latin typeface="Cambria Math" panose="02040503050406030204" pitchFamily="18" charset="0"/>
                            <a:ea typeface="Cambria Math" panose="02040503050406030204" pitchFamily="18" charset="0"/>
                          </a:rPr>
                          <m:t>2</m:t>
                        </m:r>
                      </m:den>
                    </m:f>
                  </m:oMath>
                </a14:m>
                <a:r>
                  <a:rPr lang="en-GB" dirty="0"/>
                  <a:t>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ea typeface="Cambria Math" panose="02040503050406030204" pitchFamily="18" charset="0"/>
                              </a:rPr>
                            </m:ctrlPr>
                          </m:radPr>
                          <m:deg/>
                          <m:e>
                            <m:r>
                              <a:rPr lang="en-GB" i="1">
                                <a:latin typeface="Cambria Math" panose="02040503050406030204" pitchFamily="18" charset="0"/>
                                <a:ea typeface="Cambria Math" panose="02040503050406030204" pitchFamily="18" charset="0"/>
                              </a:rPr>
                              <m:t>5</m:t>
                            </m:r>
                          </m:e>
                        </m:rad>
                      </m:num>
                      <m:den>
                        <m:r>
                          <a:rPr lang="en-GB" i="1">
                            <a:latin typeface="Cambria Math" panose="02040503050406030204" pitchFamily="18" charset="0"/>
                            <a:ea typeface="Cambria Math" panose="02040503050406030204" pitchFamily="18" charset="0"/>
                          </a:rPr>
                          <m:t>2</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482"/>
                </a:stretch>
              </a:blipFill>
            </p:spPr>
            <p:txBody>
              <a:bodyPr/>
              <a:lstStyle/>
              <a:p>
                <a:r>
                  <a:rPr lang="en-GB">
                    <a:noFill/>
                  </a:rPr>
                  <a:t> </a:t>
                </a:r>
              </a:p>
            </p:txBody>
          </p:sp>
        </mc:Fallback>
      </mc:AlternateContent>
    </p:spTree>
    <p:extLst>
      <p:ext uri="{BB962C8B-B14F-4D97-AF65-F5344CB8AC3E}">
        <p14:creationId xmlns:p14="http://schemas.microsoft.com/office/powerpoint/2010/main" val="343444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We will now prove this using induction</a:t>
                </a:r>
              </a:p>
              <a:p>
                <a:r>
                  <a:rPr lang="en-GB" dirty="0"/>
                  <a:t>First, we need to check the two base cases,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=0</m:t>
                    </m:r>
                  </m:oMath>
                </a14:m>
                <a:r>
                  <a:rPr lang="en-GB" dirty="0"/>
                  <a:t> and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0</m:t>
                          </m:r>
                        </m:sub>
                      </m:sSub>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0</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b="0" i="1" smtClean="0">
                                  <a:latin typeface="Cambria Math" panose="02040503050406030204" pitchFamily="18" charset="0"/>
                                  <a:ea typeface="Cambria Math" panose="02040503050406030204" pitchFamily="18" charset="0"/>
                                </a:rPr>
                                <m:t>0</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den>
                      </m:f>
                      <m:r>
                        <a:rPr lang="en-GB" b="0" i="1" smtClean="0">
                          <a:latin typeface="Cambria Math" panose="02040503050406030204" pitchFamily="18" charset="0"/>
                        </a:rPr>
                        <m:t>=0</m:t>
                      </m:r>
                    </m:oMath>
                  </m:oMathPara>
                </a14:m>
                <a:endParaRPr lang="en-GB" b="0"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b="0" i="1" smtClean="0">
                                  <a:latin typeface="Cambria Math" panose="02040503050406030204" pitchFamily="18" charset="0"/>
                                  <a:ea typeface="Cambria Math" panose="02040503050406030204" pitchFamily="18" charset="0"/>
                                </a:rPr>
                                <m:t>1</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r>
                        <a:rPr lang="en-GB" i="1">
                          <a:latin typeface="Cambria Math" panose="02040503050406030204" pitchFamily="18" charset="0"/>
                        </a:rPr>
                        <m:t>=</m:t>
                      </m:r>
                      <m:f>
                        <m:fPr>
                          <m:ctrlPr>
                            <a:rPr lang="en-GB" i="1" smtClean="0">
                              <a:latin typeface="Cambria Math" panose="02040503050406030204" pitchFamily="18" charset="0"/>
                            </a:rPr>
                          </m:ctrlPr>
                        </m:fPr>
                        <m:num>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rad>
                                <m:radPr>
                                  <m:degHide m:val="on"/>
                                  <m:ctrlPr>
                                    <a:rPr lang="en-GB" i="1">
                                      <a:latin typeface="Cambria Math" panose="02040503050406030204" pitchFamily="18" charset="0"/>
                                      <a:ea typeface="Cambria Math" panose="02040503050406030204" pitchFamily="18" charset="0"/>
                                    </a:rPr>
                                  </m:ctrlPr>
                                </m:radPr>
                                <m:deg/>
                                <m:e>
                                  <m:r>
                                    <a:rPr lang="en-GB" i="1">
                                      <a:latin typeface="Cambria Math" panose="02040503050406030204" pitchFamily="18" charset="0"/>
                                      <a:ea typeface="Cambria Math" panose="02040503050406030204" pitchFamily="18" charset="0"/>
                                    </a:rPr>
                                    <m:t>5</m:t>
                                  </m:r>
                                </m:e>
                              </m:rad>
                            </m:num>
                            <m:den>
                              <m:r>
                                <a:rPr lang="en-GB" i="1">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m:t>
                              </m:r>
                              <m:rad>
                                <m:radPr>
                                  <m:degHide m:val="on"/>
                                  <m:ctrlPr>
                                    <a:rPr lang="en-GB" i="1">
                                      <a:latin typeface="Cambria Math" panose="02040503050406030204" pitchFamily="18" charset="0"/>
                                      <a:ea typeface="Cambria Math" panose="02040503050406030204" pitchFamily="18" charset="0"/>
                                    </a:rPr>
                                  </m:ctrlPr>
                                </m:radPr>
                                <m:deg/>
                                <m:e>
                                  <m:r>
                                    <a:rPr lang="en-GB" i="1">
                                      <a:latin typeface="Cambria Math" panose="02040503050406030204" pitchFamily="18" charset="0"/>
                                      <a:ea typeface="Cambria Math" panose="02040503050406030204" pitchFamily="18" charset="0"/>
                                    </a:rPr>
                                    <m:t>5</m:t>
                                  </m:r>
                                </m:e>
                              </m:rad>
                            </m:num>
                            <m:den>
                              <m:r>
                                <a:rPr lang="en-GB" i="1">
                                  <a:latin typeface="Cambria Math" panose="02040503050406030204" pitchFamily="18" charset="0"/>
                                  <a:ea typeface="Cambria Math" panose="02040503050406030204" pitchFamily="18" charset="0"/>
                                </a:rPr>
                                <m:t>2</m:t>
                              </m:r>
                            </m:den>
                          </m:f>
                        </m:num>
                        <m:den>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den>
                      </m:f>
                      <m:r>
                        <a:rPr lang="en-GB" b="0" i="1" smtClean="0">
                          <a:latin typeface="Cambria Math" panose="02040503050406030204" pitchFamily="18" charset="0"/>
                        </a:rPr>
                        <m:t>=</m:t>
                      </m:r>
                      <m:f>
                        <m:fPr>
                          <m:ctrlPr>
                            <a:rPr lang="en-GB" i="1">
                              <a:latin typeface="Cambria Math" panose="02040503050406030204" pitchFamily="18" charset="0"/>
                            </a:rPr>
                          </m:ctrlPr>
                        </m:fPr>
                        <m:num>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r>
                        <a:rPr lang="en-GB" i="1">
                          <a:latin typeface="Cambria Math" panose="02040503050406030204" pitchFamily="18" charset="0"/>
                        </a:rPr>
                        <m:t>=</m:t>
                      </m:r>
                      <m:r>
                        <a:rPr lang="en-GB" b="0" i="1" smtClean="0">
                          <a:latin typeface="Cambria Math" panose="02040503050406030204" pitchFamily="18" charset="0"/>
                        </a:rPr>
                        <m:t>1</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482" b="-2156"/>
                </a:stretch>
              </a:blipFill>
            </p:spPr>
            <p:txBody>
              <a:bodyPr/>
              <a:lstStyle/>
              <a:p>
                <a:r>
                  <a:rPr lang="en-GB">
                    <a:noFill/>
                  </a:rPr>
                  <a:t> </a:t>
                </a:r>
              </a:p>
            </p:txBody>
          </p:sp>
        </mc:Fallback>
      </mc:AlternateContent>
    </p:spTree>
    <p:extLst>
      <p:ext uri="{BB962C8B-B14F-4D97-AF65-F5344CB8AC3E}">
        <p14:creationId xmlns:p14="http://schemas.microsoft.com/office/powerpoint/2010/main" val="1472819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Now, as </a:t>
                </a:r>
                <a14:m>
                  <m:oMath xmlns:m="http://schemas.openxmlformats.org/officeDocument/2006/math">
                    <m:r>
                      <a:rPr lang="en-GB" i="1" smtClean="0">
                        <a:latin typeface="Cambria Math" panose="02040503050406030204" pitchFamily="18" charset="0"/>
                        <a:ea typeface="Cambria Math" panose="02040503050406030204" pitchFamily="18" charset="0"/>
                      </a:rPr>
                      <m:t>𝜙</m:t>
                    </m:r>
                  </m:oMath>
                </a14:m>
                <a:r>
                  <a:rPr lang="en-GB" dirty="0"/>
                  <a:t>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oMath>
                </a14:m>
                <a:r>
                  <a:rPr lang="en-GB" dirty="0"/>
                  <a:t> are roots of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−1=0</m:t>
                    </m:r>
                  </m:oMath>
                </a14:m>
                <a:r>
                  <a:rPr lang="en-GB" dirty="0"/>
                  <a:t> we know that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+1</m:t>
                    </m:r>
                  </m:oMath>
                </a14:m>
                <a:r>
                  <a:rPr lang="en-GB" dirty="0"/>
                  <a:t> and </a:t>
                </a:r>
                <a14:m>
                  <m:oMath xmlns:m="http://schemas.openxmlformats.org/officeDocument/2006/math">
                    <m:sSup>
                      <m:sSupPr>
                        <m:ctrlPr>
                          <a:rPr lang="en-GB" i="1">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Φ</m:t>
                        </m:r>
                      </m:e>
                      <m:sup>
                        <m:r>
                          <a:rPr lang="en-GB" i="1">
                            <a:latin typeface="Cambria Math" panose="02040503050406030204" pitchFamily="18" charset="0"/>
                          </a:rPr>
                          <m:t>2</m:t>
                        </m:r>
                      </m:sup>
                    </m:sSup>
                    <m:r>
                      <a:rPr lang="en-GB" i="1">
                        <a:latin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Φ</m:t>
                    </m:r>
                    <m:r>
                      <a:rPr lang="en-GB" i="1">
                        <a:latin typeface="Cambria Math" panose="02040503050406030204" pitchFamily="18" charset="0"/>
                        <a:ea typeface="Cambria Math" panose="02040503050406030204" pitchFamily="18" charset="0"/>
                      </a:rPr>
                      <m:t>+1</m:t>
                    </m:r>
                  </m:oMath>
                </a14:m>
                <a:r>
                  <a:rPr lang="en-GB" dirty="0"/>
                  <a:t>.</a:t>
                </a:r>
              </a:p>
              <a:p>
                <a:r>
                  <a:rPr lang="en-GB" dirty="0"/>
                  <a:t>So if we assume the formula holds for previous values of </a:t>
                </a:r>
                <a14:m>
                  <m:oMath xmlns:m="http://schemas.openxmlformats.org/officeDocument/2006/math">
                    <m:r>
                      <a:rPr lang="en-GB" b="0" i="1" smtClean="0">
                        <a:latin typeface="Cambria Math" panose="02040503050406030204" pitchFamily="18" charset="0"/>
                      </a:rPr>
                      <m:t>𝑛</m:t>
                    </m:r>
                  </m:oMath>
                </a14:m>
                <a:r>
                  <a:rPr lang="en-GB" dirty="0"/>
                  <a:t> we only need to verify the result holds for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oMath>
                </a14:m>
                <a:r>
                  <a:rPr lang="en-GB" dirty="0"/>
                  <a:t> to complete the 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482" r="-593"/>
                </a:stretch>
              </a:blipFill>
            </p:spPr>
            <p:txBody>
              <a:bodyPr/>
              <a:lstStyle/>
              <a:p>
                <a:r>
                  <a:rPr lang="en-GB">
                    <a:noFill/>
                  </a:rPr>
                  <a:t> </a:t>
                </a:r>
              </a:p>
            </p:txBody>
          </p:sp>
        </mc:Fallback>
      </mc:AlternateContent>
    </p:spTree>
    <p:extLst>
      <p:ext uri="{BB962C8B-B14F-4D97-AF65-F5344CB8AC3E}">
        <p14:creationId xmlns:p14="http://schemas.microsoft.com/office/powerpoint/2010/main" val="123427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An Example</a:t>
            </a:r>
          </a:p>
        </p:txBody>
      </p:sp>
      <p:sp>
        <p:nvSpPr>
          <p:cNvPr id="7171"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t>Draw a straight line across it (anywhere you like) dividing it onto two regions</a:t>
            </a:r>
          </a:p>
        </p:txBody>
      </p:sp>
      <p:sp>
        <p:nvSpPr>
          <p:cNvPr id="4" name="Rectangle 3"/>
          <p:cNvSpPr/>
          <p:nvPr/>
        </p:nvSpPr>
        <p:spPr>
          <a:xfrm>
            <a:off x="1739900" y="3429000"/>
            <a:ext cx="5664200" cy="2457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Connector 4"/>
          <p:cNvCxnSpPr/>
          <p:nvPr/>
        </p:nvCxnSpPr>
        <p:spPr>
          <a:xfrm>
            <a:off x="4264025" y="3422650"/>
            <a:ext cx="615950" cy="245745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GB" i="1" smtClean="0">
                              <a:latin typeface="Cambria Math" panose="02040503050406030204" pitchFamily="18" charset="0"/>
                            </a:rPr>
                          </m:ctrlPr>
                        </m:mPr>
                        <m:mr>
                          <m:e>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e>
                          <m:e>
                            <m:r>
                              <a:rPr lang="en-GB" b="0" i="1" smtClean="0">
                                <a:latin typeface="Cambria Math" panose="02040503050406030204" pitchFamily="18" charset="0"/>
                              </a:rPr>
                              <m:t>=</m:t>
                            </m:r>
                          </m:e>
                          <m:e>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                                 </m:t>
                            </m:r>
                          </m:e>
                        </m:mr>
                        <m:mr>
                          <m:e/>
                          <m:e/>
                          <m:e/>
                        </m:mr>
                        <m:mr>
                          <m:e/>
                          <m:e>
                            <m:r>
                              <a:rPr lang="en-GB" b="0" i="1" smtClean="0">
                                <a:latin typeface="Cambria Math" panose="02040503050406030204" pitchFamily="18" charset="0"/>
                              </a:rPr>
                              <m:t>=</m:t>
                            </m:r>
                          </m:e>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−1</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−1</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−2</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e>
                        </m:mr>
                        <m:mr>
                          <m:e/>
                          <m:e/>
                          <m:e/>
                        </m:mr>
                        <m:mr>
                          <m:e/>
                          <m:e>
                            <m:r>
                              <a:rPr lang="en-GB" b="0" i="1" smtClean="0">
                                <a:latin typeface="Cambria Math" panose="02040503050406030204" pitchFamily="18" charset="0"/>
                              </a:rPr>
                              <m:t>=</m:t>
                            </m:r>
                          </m:e>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−1</m:t>
                                    </m:r>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Φ</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−1</m:t>
                                    </m:r>
                                  </m:sup>
                                </m:sSup>
                                <m:r>
                                  <a:rPr lang="en-GB" b="0" i="1" smtClean="0">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−2</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e>
                        </m:mr>
                        <m:mr>
                          <m:e/>
                          <m:e/>
                          <m:e/>
                        </m:mr>
                        <m:mr>
                          <m:e/>
                          <m:e>
                            <m:r>
                              <a:rPr lang="en-GB" b="0" i="1" smtClean="0">
                                <a:latin typeface="Cambria Math" panose="02040503050406030204" pitchFamily="18" charset="0"/>
                              </a:rPr>
                              <m:t>=</m:t>
                            </m:r>
                          </m:e>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−2</m:t>
                                    </m:r>
                                  </m:sup>
                                </m:sSup>
                                <m:d>
                                  <m:dPr>
                                    <m:ctrlPr>
                                      <a:rPr lang="en-GB" i="1" smtClean="0">
                                        <a:latin typeface="Cambria Math" panose="02040503050406030204" pitchFamily="18" charset="0"/>
                                        <a:ea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+1</m:t>
                                    </m:r>
                                  </m:e>
                                </m:d>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−1</m:t>
                                    </m:r>
                                  </m:sup>
                                </m:sSup>
                                <m:d>
                                  <m:dPr>
                                    <m:ctrlPr>
                                      <a:rPr lang="en-GB" i="1" smtClean="0">
                                        <a:latin typeface="Cambria Math" panose="02040503050406030204" pitchFamily="18" charset="0"/>
                                        <a:ea typeface="Cambria Math" panose="02040503050406030204" pitchFamily="18" charset="0"/>
                                      </a:rPr>
                                    </m:ctrlPr>
                                  </m:dPr>
                                  <m:e>
                                    <m:r>
                                      <m:rPr>
                                        <m:sty m:val="p"/>
                                      </m:rPr>
                                      <a:rPr lang="el-GR" i="1" smtClean="0">
                                        <a:latin typeface="Cambria Math" panose="02040503050406030204" pitchFamily="18" charset="0"/>
                                        <a:ea typeface="Cambria Math" panose="02040503050406030204" pitchFamily="18" charset="0"/>
                                      </a:rPr>
                                      <m:t>Φ</m:t>
                                    </m:r>
                                    <m:r>
                                      <a:rPr lang="en-GB" b="0" i="1" smtClean="0">
                                        <a:latin typeface="Cambria Math" panose="02040503050406030204" pitchFamily="18" charset="0"/>
                                        <a:ea typeface="Cambria Math" panose="02040503050406030204" pitchFamily="18" charset="0"/>
                                      </a:rPr>
                                      <m:t>+1</m:t>
                                    </m:r>
                                  </m:e>
                                </m:d>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e>
                        </m:mr>
                      </m:m>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b="-1213"/>
                </a:stretch>
              </a:blipFill>
            </p:spPr>
            <p:txBody>
              <a:bodyPr/>
              <a:lstStyle/>
              <a:p>
                <a:r>
                  <a:rPr lang="en-GB">
                    <a:noFill/>
                  </a:rPr>
                  <a:t> </a:t>
                </a:r>
              </a:p>
            </p:txBody>
          </p:sp>
        </mc:Fallback>
      </mc:AlternateContent>
    </p:spTree>
    <p:extLst>
      <p:ext uri="{BB962C8B-B14F-4D97-AF65-F5344CB8AC3E}">
        <p14:creationId xmlns:p14="http://schemas.microsoft.com/office/powerpoint/2010/main" val="338767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GB" i="1" smtClean="0">
                              <a:latin typeface="Cambria Math" panose="02040503050406030204" pitchFamily="18" charset="0"/>
                            </a:rPr>
                          </m:ctrlPr>
                        </m:mPr>
                        <m:mr>
                          <m:e>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𝑛</m:t>
                                </m:r>
                              </m:sub>
                            </m:sSub>
                          </m:e>
                          <m:e>
                            <m:r>
                              <a:rPr lang="en-GB" b="0" i="1" smtClean="0">
                                <a:latin typeface="Cambria Math" panose="02040503050406030204" pitchFamily="18" charset="0"/>
                              </a:rPr>
                              <m:t>=</m:t>
                            </m:r>
                          </m:e>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−2</m:t>
                                    </m:r>
                                  </m:sup>
                                </m:sSup>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𝜙</m:t>
                                    </m:r>
                                    <m:r>
                                      <a:rPr lang="en-GB" i="1">
                                        <a:latin typeface="Cambria Math" panose="02040503050406030204" pitchFamily="18" charset="0"/>
                                        <a:ea typeface="Cambria Math" panose="02040503050406030204" pitchFamily="18" charset="0"/>
                                      </a:rPr>
                                      <m:t>+1</m:t>
                                    </m:r>
                                  </m:e>
                                </m:d>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−1</m:t>
                                    </m:r>
                                  </m:sup>
                                </m:sSup>
                                <m:d>
                                  <m:dPr>
                                    <m:ctrlPr>
                                      <a:rPr lang="en-GB"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Φ</m:t>
                                    </m:r>
                                    <m:r>
                                      <a:rPr lang="en-GB" i="1">
                                        <a:latin typeface="Cambria Math" panose="02040503050406030204" pitchFamily="18" charset="0"/>
                                        <a:ea typeface="Cambria Math" panose="02040503050406030204" pitchFamily="18" charset="0"/>
                                      </a:rPr>
                                      <m:t>+1</m:t>
                                    </m:r>
                                  </m:e>
                                </m:d>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e>
                        </m:mr>
                        <m:mr>
                          <m:e/>
                          <m:e/>
                          <m:e/>
                        </m:mr>
                        <m:mr>
                          <m:e/>
                          <m:e>
                            <m:r>
                              <a:rPr lang="en-GB" b="0" i="1" smtClean="0">
                                <a:latin typeface="Cambria Math" panose="02040503050406030204" pitchFamily="18" charset="0"/>
                              </a:rPr>
                              <m:t>=</m:t>
                            </m:r>
                          </m:e>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−2</m:t>
                                    </m:r>
                                  </m:sup>
                                </m:sSup>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ea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−1</m:t>
                                    </m:r>
                                  </m:sup>
                                </m:sSup>
                                <m:sSup>
                                  <m:sSupPr>
                                    <m:ctrlPr>
                                      <a:rPr lang="en-GB" i="1" smtClean="0">
                                        <a:latin typeface="Cambria Math" panose="02040503050406030204" pitchFamily="18" charset="0"/>
                                        <a:ea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Φ</m:t>
                                    </m:r>
                                  </m:e>
                                  <m:sup>
                                    <m:r>
                                      <a:rPr lang="en-GB" b="0" i="1" smtClean="0">
                                        <a:latin typeface="Cambria Math" panose="02040503050406030204" pitchFamily="18" charset="0"/>
                                        <a:ea typeface="Cambria Math" panose="02040503050406030204" pitchFamily="18" charset="0"/>
                                      </a:rPr>
                                      <m:t>2</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r>
                              <a:rPr lang="en-GB" b="0" i="1" smtClean="0">
                                <a:latin typeface="Cambria Math" panose="02040503050406030204" pitchFamily="18" charset="0"/>
                              </a:rPr>
                              <m:t>                   </m:t>
                            </m:r>
                          </m:e>
                        </m:mr>
                        <m:mr>
                          <m:e/>
                          <m:e/>
                          <m:e/>
                        </m:mr>
                        <m:mr>
                          <m:e/>
                          <m:e>
                            <m:r>
                              <a:rPr lang="en-GB" b="0" i="1" smtClean="0">
                                <a:latin typeface="Cambria Math" panose="02040503050406030204" pitchFamily="18" charset="0"/>
                              </a:rPr>
                              <m:t>=</m:t>
                            </m:r>
                          </m:e>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ea typeface="Cambria Math" panose="02040503050406030204" pitchFamily="18" charset="0"/>
                                      </a:rPr>
                                      <m:t>𝜙</m:t>
                                    </m:r>
                                  </m:e>
                                  <m:sup>
                                    <m:r>
                                      <a:rPr lang="en-GB" i="1">
                                        <a:latin typeface="Cambria Math" panose="02040503050406030204" pitchFamily="18" charset="0"/>
                                      </a:rPr>
                                      <m:t>𝑛</m:t>
                                    </m:r>
                                  </m:sup>
                                </m:sSup>
                                <m:r>
                                  <a:rPr lang="en-GB" i="1">
                                    <a:latin typeface="Cambria Math" panose="02040503050406030204" pitchFamily="18" charset="0"/>
                                  </a:rPr>
                                  <m:t>−</m:t>
                                </m:r>
                                <m:sSup>
                                  <m:sSupPr>
                                    <m:ctrlPr>
                                      <a:rPr lang="en-GB"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GB" i="1">
                                        <a:latin typeface="Cambria Math" panose="02040503050406030204" pitchFamily="18" charset="0"/>
                                      </a:rPr>
                                      <m:t>𝑛</m:t>
                                    </m:r>
                                  </m:sup>
                                </m:sSup>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r>
                              <a:rPr lang="en-GB" b="0" i="1" smtClean="0">
                                <a:latin typeface="Cambria Math" panose="02040503050406030204" pitchFamily="18" charset="0"/>
                              </a:rPr>
                              <m:t>                                       </m:t>
                            </m:r>
                          </m:e>
                        </m:mr>
                      </m:m>
                    </m:oMath>
                  </m:oMathPara>
                </a14:m>
                <a:endParaRPr lang="en-GB" dirty="0"/>
              </a:p>
              <a:p>
                <a:pPr marL="0" indent="0">
                  <a:buNone/>
                </a:pPr>
                <a:endParaRPr lang="en-GB" dirty="0"/>
              </a:p>
              <a:p>
                <a:pPr marL="0" indent="0">
                  <a:buNone/>
                </a:pPr>
                <a:r>
                  <a:rPr lang="en-GB" dirty="0"/>
                  <a:t>As required.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b="-9569"/>
                </a:stretch>
              </a:blipFill>
            </p:spPr>
            <p:txBody>
              <a:bodyPr/>
              <a:lstStyle/>
              <a:p>
                <a:r>
                  <a:rPr lang="en-GB">
                    <a:noFill/>
                  </a:rPr>
                  <a:t> </a:t>
                </a:r>
              </a:p>
            </p:txBody>
          </p:sp>
        </mc:Fallback>
      </mc:AlternateContent>
    </p:spTree>
    <p:extLst>
      <p:ext uri="{BB962C8B-B14F-4D97-AF65-F5344CB8AC3E}">
        <p14:creationId xmlns:p14="http://schemas.microsoft.com/office/powerpoint/2010/main" val="269937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p:sp>
        <p:nvSpPr>
          <p:cNvPr id="3" name="Content Placeholder 2"/>
          <p:cNvSpPr>
            <a:spLocks noGrp="1"/>
          </p:cNvSpPr>
          <p:nvPr>
            <p:ph idx="1"/>
          </p:nvPr>
        </p:nvSpPr>
        <p:spPr/>
        <p:txBody>
          <a:bodyPr/>
          <a:lstStyle/>
          <a:p>
            <a:pPr marL="0" indent="0">
              <a:buNone/>
            </a:pPr>
            <a:r>
              <a:rPr lang="en-GB" dirty="0"/>
              <a:t>Another way to see this is by looking at the auxiliary equation of the recurrence relation (this is also know as the characteristic polynomial).</a:t>
            </a:r>
          </a:p>
          <a:p>
            <a:pPr marL="0" indent="0">
              <a:buNone/>
            </a:pPr>
            <a:endParaRPr lang="en-GB" dirty="0"/>
          </a:p>
          <a:p>
            <a:pPr marL="0" indent="0">
              <a:buNone/>
            </a:pPr>
            <a:r>
              <a:rPr lang="en-GB" dirty="0"/>
              <a:t>For those familiar with second order differential equations, the process here is very similar.</a:t>
            </a:r>
          </a:p>
        </p:txBody>
      </p:sp>
    </p:spTree>
    <p:extLst>
      <p:ext uri="{BB962C8B-B14F-4D97-AF65-F5344CB8AC3E}">
        <p14:creationId xmlns:p14="http://schemas.microsoft.com/office/powerpoint/2010/main" val="3097139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The Auxiliary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lstStyle/>
              <a:p>
                <a:pPr marL="0" indent="0">
                  <a:buNone/>
                </a:pPr>
                <a:r>
                  <a:rPr lang="en-GB" dirty="0"/>
                  <a:t>In general for an order </a:t>
                </a:r>
                <a14:m>
                  <m:oMath xmlns:m="http://schemas.openxmlformats.org/officeDocument/2006/math">
                    <m:r>
                      <a:rPr lang="en-GB" b="0" i="1" smtClean="0">
                        <a:latin typeface="Cambria Math" panose="02040503050406030204" pitchFamily="18" charset="0"/>
                      </a:rPr>
                      <m:t>𝑑</m:t>
                    </m:r>
                  </m:oMath>
                </a14:m>
                <a:r>
                  <a:rPr lang="en-GB" dirty="0"/>
                  <a:t> difference equation:</a:t>
                </a:r>
              </a:p>
              <a:p>
                <a:pPr marL="0" indent="0">
                  <a:buNone/>
                </a:pPr>
                <a:endParaRPr lang="en-GB" sz="100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𝑎</m:t>
                          </m:r>
                        </m:e>
                        <m:sub>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sSub>
                            <m:sSubPr>
                              <m:ctrlPr>
                                <a:rPr lang="en-GB"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1</m:t>
                              </m:r>
                            </m:sub>
                          </m:sSub>
                          <m:r>
                            <a:rPr lang="en-GB" b="0" i="1" smtClean="0">
                              <a:latin typeface="Cambria Math" panose="02040503050406030204" pitchFamily="18" charset="0"/>
                            </a:rPr>
                            <m:t>𝑎</m:t>
                          </m:r>
                        </m:e>
                        <m:sub>
                          <m:r>
                            <a:rPr lang="en-GB" i="1">
                              <a:latin typeface="Cambria Math" panose="02040503050406030204" pitchFamily="18" charset="0"/>
                            </a:rPr>
                            <m:t>𝑛</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b="0" i="1" smtClean="0">
                                  <a:latin typeface="Cambria Math" panose="02040503050406030204" pitchFamily="18" charset="0"/>
                                </a:rPr>
                                <m:t>2</m:t>
                              </m:r>
                            </m:sub>
                          </m:sSub>
                          <m:r>
                            <a:rPr lang="en-GB" b="0" i="1" smtClean="0">
                              <a:latin typeface="Cambria Math" panose="02040503050406030204" pitchFamily="18" charset="0"/>
                            </a:rPr>
                            <m:t>𝑎</m:t>
                          </m:r>
                        </m:e>
                        <m:sub>
                          <m:r>
                            <a:rPr lang="en-GB" i="1">
                              <a:latin typeface="Cambria Math" panose="02040503050406030204" pitchFamily="18" charset="0"/>
                            </a:rPr>
                            <m:t>𝑛</m:t>
                          </m:r>
                          <m:r>
                            <a:rPr lang="en-GB" i="1">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b="0" i="1" smtClean="0">
                                  <a:latin typeface="Cambria Math" panose="02040503050406030204" pitchFamily="18" charset="0"/>
                                </a:rPr>
                                <m:t>𝑑</m:t>
                              </m:r>
                            </m:sub>
                          </m:sSub>
                          <m:r>
                            <a:rPr lang="en-GB" b="0" i="1" smtClean="0">
                              <a:latin typeface="Cambria Math" panose="02040503050406030204" pitchFamily="18" charset="0"/>
                            </a:rPr>
                            <m:t>𝑎</m:t>
                          </m:r>
                        </m:e>
                        <m:sub>
                          <m:r>
                            <a:rPr lang="en-GB" i="1">
                              <a:latin typeface="Cambria Math" panose="02040503050406030204" pitchFamily="18" charset="0"/>
                            </a:rPr>
                            <m:t>𝑛</m:t>
                          </m:r>
                          <m:r>
                            <a:rPr lang="en-GB" i="1">
                              <a:latin typeface="Cambria Math" panose="02040503050406030204" pitchFamily="18" charset="0"/>
                            </a:rPr>
                            <m:t>−</m:t>
                          </m:r>
                          <m:r>
                            <a:rPr lang="en-GB" b="0" i="1" smtClean="0">
                              <a:latin typeface="Cambria Math" panose="02040503050406030204" pitchFamily="18" charset="0"/>
                            </a:rPr>
                            <m:t>𝑑</m:t>
                          </m:r>
                        </m:sub>
                      </m:sSub>
                    </m:oMath>
                  </m:oMathPara>
                </a14:m>
                <a:endParaRPr lang="en-GB" dirty="0"/>
              </a:p>
              <a:p>
                <a:pPr marL="0" indent="0">
                  <a:buNone/>
                </a:pPr>
                <a:endParaRPr lang="en-GB" sz="1000" dirty="0"/>
              </a:p>
              <a:p>
                <a:pPr marL="0" indent="0">
                  <a:buNone/>
                </a:pPr>
                <a:r>
                  <a:rPr lang="en-GB" dirty="0"/>
                  <a:t>The auxiliary equation is:</a:t>
                </a:r>
              </a:p>
              <a:p>
                <a:pPr marL="0" indent="0">
                  <a:buNone/>
                </a:pPr>
                <a:endParaRPr lang="en-GB" sz="1000"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𝑑</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1</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𝑑</m:t>
                          </m:r>
                          <m:r>
                            <a:rPr lang="en-GB" b="0" i="1" smtClean="0">
                              <a:latin typeface="Cambria Math" panose="02040503050406030204" pitchFamily="18" charset="0"/>
                            </a:rPr>
                            <m:t>−1</m:t>
                          </m:r>
                        </m:sup>
                      </m:s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𝑐</m:t>
                          </m:r>
                        </m:e>
                        <m:sub>
                          <m:r>
                            <a:rPr lang="en-GB" b="0" i="1" smtClean="0">
                              <a:latin typeface="Cambria Math" panose="02040503050406030204" pitchFamily="18" charset="0"/>
                            </a:rPr>
                            <m:t>2</m:t>
                          </m:r>
                        </m:sub>
                      </m:sSub>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𝑑</m:t>
                          </m:r>
                          <m:r>
                            <a:rPr lang="en-GB" i="1">
                              <a:latin typeface="Cambria Math" panose="02040503050406030204" pitchFamily="18" charset="0"/>
                            </a:rPr>
                            <m:t>−2</m:t>
                          </m:r>
                        </m:sup>
                      </m:s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𝑑</m:t>
                          </m:r>
                        </m:sub>
                      </m:sSub>
                    </m:oMath>
                  </m:oMathPara>
                </a14:m>
                <a:endParaRPr lang="en-GB" dirty="0"/>
              </a:p>
              <a:p>
                <a:pPr marL="0" indent="0">
                  <a:buNone/>
                </a:pPr>
                <a:endParaRPr lang="en-GB" sz="1000" dirty="0"/>
              </a:p>
              <a:p>
                <a:pPr marL="0" indent="0">
                  <a:buNone/>
                </a:pPr>
                <a:r>
                  <a:rPr lang="en-GB" dirty="0"/>
                  <a:t>If the roots,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𝑛</m:t>
                        </m:r>
                      </m:sub>
                    </m:sSub>
                  </m:oMath>
                </a14:m>
                <a:r>
                  <a:rPr lang="en-GB" dirty="0"/>
                  <a:t> are distinct the general solution has the form:</a:t>
                </a:r>
              </a:p>
              <a:p>
                <a:pPr marL="0" indent="0">
                  <a:buNone/>
                </a:pPr>
                <a:endParaRPr lang="en-GB" sz="1000"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𝑟</m:t>
                          </m:r>
                        </m:e>
                        <m:sub>
                          <m:r>
                            <a:rPr lang="en-GB" b="0" i="1" smtClean="0">
                              <a:latin typeface="Cambria Math" panose="02040503050406030204" pitchFamily="18" charset="0"/>
                            </a:rPr>
                            <m:t>1</m:t>
                          </m:r>
                        </m:sub>
                        <m:sup>
                          <m:r>
                            <a:rPr lang="en-GB" b="0" i="1" smtClean="0">
                              <a:latin typeface="Cambria Math" panose="02040503050406030204" pitchFamily="18" charset="0"/>
                            </a:rPr>
                            <m:t>𝑛</m:t>
                          </m:r>
                        </m:sup>
                      </m:sSubSup>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b="0" i="1" smtClean="0">
                              <a:latin typeface="Cambria Math" panose="02040503050406030204" pitchFamily="18" charset="0"/>
                            </a:rPr>
                            <m:t>2</m:t>
                          </m:r>
                        </m:sub>
                        <m:sup>
                          <m:r>
                            <a:rPr lang="en-GB" i="1">
                              <a:latin typeface="Cambria Math" panose="02040503050406030204" pitchFamily="18" charset="0"/>
                            </a:rPr>
                            <m:t>𝑛</m:t>
                          </m:r>
                        </m:sup>
                      </m:sSubSup>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𝑑</m:t>
                          </m:r>
                        </m:sub>
                      </m:sSub>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b="0" i="1" smtClean="0">
                              <a:latin typeface="Cambria Math" panose="02040503050406030204" pitchFamily="18" charset="0"/>
                            </a:rPr>
                            <m:t>𝑑</m:t>
                          </m:r>
                        </m:sub>
                        <m:sup>
                          <m:r>
                            <a:rPr lang="en-GB" b="0" i="1" smtClean="0">
                              <a:latin typeface="Cambria Math" panose="02040503050406030204" pitchFamily="18" charset="0"/>
                            </a:rPr>
                            <m:t>𝑛</m:t>
                          </m:r>
                        </m:sup>
                      </m:sSubSup>
                    </m:oMath>
                  </m:oMathPara>
                </a14:m>
                <a:endParaRPr lang="en-GB" dirty="0"/>
              </a:p>
              <a:p>
                <a:pPr marL="0" indent="0">
                  <a:buNone/>
                </a:pPr>
                <a:endParaRPr lang="en-GB" sz="1000" dirty="0"/>
              </a:p>
              <a:p>
                <a:pPr marL="0" indent="0">
                  <a:buNone/>
                </a:pPr>
                <a:r>
                  <a:rPr lang="en-GB" dirty="0"/>
                  <a:t>Where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𝑖</m:t>
                        </m:r>
                      </m:sub>
                    </m:sSub>
                  </m:oMath>
                </a14:m>
                <a:r>
                  <a:rPr lang="en-GB" dirty="0"/>
                  <a:t> are determined by the initial conditions.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a:blip r:embed="rId3"/>
                <a:stretch>
                  <a:fillRect l="-1481" t="-1482" b="-11186"/>
                </a:stretch>
              </a:blipFill>
            </p:spPr>
            <p:txBody>
              <a:bodyPr/>
              <a:lstStyle/>
              <a:p>
                <a:r>
                  <a:rPr lang="en-GB">
                    <a:noFill/>
                  </a:rPr>
                  <a:t> </a:t>
                </a:r>
              </a:p>
            </p:txBody>
          </p:sp>
        </mc:Fallback>
      </mc:AlternateContent>
    </p:spTree>
    <p:extLst>
      <p:ext uri="{BB962C8B-B14F-4D97-AF65-F5344CB8AC3E}">
        <p14:creationId xmlns:p14="http://schemas.microsoft.com/office/powerpoint/2010/main" val="29533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So, as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r>
                          <a:rPr lang="en-GB" i="1">
                            <a:latin typeface="Cambria Math" panose="02040503050406030204" pitchFamily="18" charset="0"/>
                          </a:rPr>
                          <m:t>−2</m:t>
                        </m:r>
                      </m:sub>
                    </m:sSub>
                  </m:oMath>
                </a14:m>
                <a:r>
                  <a:rPr lang="en-GB" dirty="0"/>
                  <a:t> the auxiliary equation is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whose roots are </a:t>
                </a:r>
                <a14:m>
                  <m:oMath xmlns:m="http://schemas.openxmlformats.org/officeDocument/2006/math">
                    <m:r>
                      <a:rPr lang="en-GB" i="1" smtClean="0">
                        <a:latin typeface="Cambria Math" panose="02040503050406030204" pitchFamily="18" charset="0"/>
                        <a:ea typeface="Cambria Math" panose="02040503050406030204" pitchFamily="18" charset="0"/>
                      </a:rPr>
                      <m:t>𝜙</m:t>
                    </m:r>
                  </m:oMath>
                </a14:m>
                <a:r>
                  <a:rPr lang="en-GB" dirty="0"/>
                  <a:t> and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Φ</m:t>
                    </m:r>
                  </m:oMath>
                </a14:m>
                <a:r>
                  <a:rPr lang="en-GB" dirty="0"/>
                  <a:t>.</a:t>
                </a:r>
              </a:p>
              <a:p>
                <a:pPr marL="0" indent="0">
                  <a:buNone/>
                </a:pPr>
                <a:endParaRPr lang="en-GB" dirty="0"/>
              </a:p>
              <a:p>
                <a:pPr marL="0" indent="0">
                  <a:buNone/>
                </a:pPr>
                <a:r>
                  <a:rPr lang="en-GB" dirty="0"/>
                  <a:t>Therefore the general solution has the form:</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sSup>
                        <m:sSupPr>
                          <m:ctrlPr>
                            <a:rPr lang="en-GB" i="1">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Φ</m:t>
                          </m:r>
                        </m:e>
                        <m:sup>
                          <m:r>
                            <a:rPr lang="en-GB" i="1">
                              <a:latin typeface="Cambria Math" panose="02040503050406030204" pitchFamily="18" charset="0"/>
                            </a:rPr>
                            <m:t>𝑛</m:t>
                          </m:r>
                        </m:sup>
                      </m:sSup>
                    </m:oMath>
                  </m:oMathPara>
                </a14:m>
                <a:endParaRPr lang="en-GB" dirty="0"/>
              </a:p>
              <a:p>
                <a:pPr marL="0" indent="0">
                  <a:buNone/>
                </a:pPr>
                <a:endParaRPr lang="en-GB" dirty="0"/>
              </a:p>
              <a:p>
                <a:pPr marL="0" indent="0">
                  <a:buNone/>
                </a:pPr>
                <a:r>
                  <a:rPr lang="en-GB" dirty="0"/>
                  <a:t>To find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oMath>
                </a14:m>
                <a:r>
                  <a:rPr lang="en-GB" dirty="0"/>
                  <a:t> we need to substitute in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=0</m:t>
                    </m:r>
                  </m:oMath>
                </a14:m>
                <a:r>
                  <a:rPr lang="en-GB" dirty="0"/>
                  <a:t> and </a:t>
                </a:r>
                <a14:m>
                  <m:oMath xmlns:m="http://schemas.openxmlformats.org/officeDocument/2006/math">
                    <m:r>
                      <a:rPr lang="en-GB" i="1">
                        <a:latin typeface="Cambria Math" panose="02040503050406030204" pitchFamily="18" charset="0"/>
                      </a:rPr>
                      <m:t>𝑛</m:t>
                    </m:r>
                    <m:r>
                      <a:rPr lang="en-GB" i="1">
                        <a:latin typeface="Cambria Math" panose="02040503050406030204" pitchFamily="18" charset="0"/>
                      </a:rPr>
                      <m:t>=1</m:t>
                    </m:r>
                  </m:oMath>
                </a14:m>
                <a:r>
                  <a:rPr lang="en-GB" dirty="0"/>
                  <a:t>.</a:t>
                </a:r>
              </a:p>
              <a:p>
                <a:pPr marL="0" indent="0">
                  <a:buNone/>
                </a:pPr>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482"/>
                </a:stretch>
              </a:blipFill>
            </p:spPr>
            <p:txBody>
              <a:bodyPr/>
              <a:lstStyle/>
              <a:p>
                <a:r>
                  <a:rPr lang="en-GB">
                    <a:noFill/>
                  </a:rPr>
                  <a:t> </a:t>
                </a:r>
              </a:p>
            </p:txBody>
          </p:sp>
        </mc:Fallback>
      </mc:AlternateContent>
    </p:spTree>
    <p:extLst>
      <p:ext uri="{BB962C8B-B14F-4D97-AF65-F5344CB8AC3E}">
        <p14:creationId xmlns:p14="http://schemas.microsoft.com/office/powerpoint/2010/main" val="13097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From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𝜙</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sSup>
                      <m:sSupPr>
                        <m:ctrlPr>
                          <a:rPr lang="en-GB" i="1">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Φ</m:t>
                        </m:r>
                      </m:e>
                      <m:sup>
                        <m:r>
                          <a:rPr lang="en-GB" i="1">
                            <a:latin typeface="Cambria Math" panose="02040503050406030204" pitchFamily="18" charset="0"/>
                          </a:rPr>
                          <m:t>𝑛</m:t>
                        </m:r>
                      </m:sup>
                    </m:sSup>
                  </m:oMath>
                </a14:m>
                <a:r>
                  <a:rPr lang="en-GB" dirty="0"/>
                  <a:t> we get:</a:t>
                </a:r>
              </a:p>
              <a:p>
                <a:pPr marL="0" indent="0">
                  <a:buNone/>
                </a:pPr>
                <a:endParaRPr lang="en-GB" sz="1000"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b="0" i="1" smtClean="0">
                              <a:latin typeface="Cambria Math" panose="02040503050406030204" pitchFamily="18" charset="0"/>
                            </a:rPr>
                            <m:t>0</m:t>
                          </m:r>
                        </m:sub>
                      </m:sSub>
                      <m:r>
                        <a:rPr lang="en-GB" i="1">
                          <a:latin typeface="Cambria Math" panose="02040503050406030204" pitchFamily="18" charset="0"/>
                        </a:rPr>
                        <m:t>=</m:t>
                      </m:r>
                      <m:r>
                        <a:rPr lang="en-GB" b="0" i="1" smtClean="0">
                          <a:latin typeface="Cambria Math" panose="02040503050406030204" pitchFamily="18" charset="0"/>
                        </a:rPr>
                        <m:t>0=</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2</m:t>
                          </m:r>
                        </m:sub>
                      </m:sSub>
                    </m:oMath>
                  </m:oMathPara>
                </a14:m>
                <a:endParaRPr lang="en-GB" dirty="0"/>
              </a:p>
              <a:p>
                <a:pPr marL="0" indent="0">
                  <a:buNone/>
                </a:pPr>
                <a:endParaRPr lang="en-GB" sz="1000" dirty="0"/>
              </a:p>
              <a:p>
                <a:pPr marL="0" indent="0">
                  <a:buNone/>
                </a:pPr>
                <a:r>
                  <a:rPr lang="en-GB" dirty="0"/>
                  <a:t>Which give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oMath>
                </a14:m>
                <a:r>
                  <a:rPr lang="en-GB" dirty="0"/>
                  <a:t>.</a:t>
                </a:r>
              </a:p>
              <a:p>
                <a:pPr marL="0" indent="0">
                  <a:buNone/>
                </a:pPr>
                <a:endParaRPr lang="en-GB" sz="1000" dirty="0"/>
              </a:p>
              <a:p>
                <a:pPr marL="0" indent="0">
                  <a:buNone/>
                </a:pPr>
                <a:r>
                  <a:rPr lang="en-GB" dirty="0"/>
                  <a:t>Also:</a:t>
                </a:r>
              </a:p>
              <a:p>
                <a:pPr marL="0" indent="0">
                  <a:buNone/>
                </a:pPr>
                <a:endParaRPr lang="en-GB" sz="1000"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b="0" i="1" smtClean="0">
                              <a:latin typeface="Cambria Math" panose="02040503050406030204" pitchFamily="18" charset="0"/>
                            </a:rPr>
                            <m:t>1</m:t>
                          </m:r>
                        </m:sub>
                      </m:sSub>
                      <m:r>
                        <a:rPr lang="en-GB" i="1">
                          <a:latin typeface="Cambria Math" panose="02040503050406030204" pitchFamily="18" charset="0"/>
                        </a:rPr>
                        <m:t>=</m:t>
                      </m:r>
                      <m:r>
                        <a:rPr lang="en-GB" b="0" i="1" smtClean="0">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𝜙</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2</m:t>
                          </m:r>
                        </m:sub>
                      </m:sSub>
                      <m:r>
                        <m:rPr>
                          <m:sty m:val="p"/>
                        </m:rPr>
                        <a:rPr lang="el-GR" i="1">
                          <a:latin typeface="Cambria Math" panose="02040503050406030204" pitchFamily="18" charset="0"/>
                          <a:ea typeface="Cambria Math" panose="02040503050406030204" pitchFamily="18" charset="0"/>
                        </a:rPr>
                        <m:t>Φ</m:t>
                      </m:r>
                    </m:oMath>
                  </m:oMathPara>
                </a14:m>
                <a:endParaRPr lang="en-GB" dirty="0"/>
              </a:p>
              <a:p>
                <a:pPr marL="0" indent="0">
                  <a:buNone/>
                </a:pPr>
                <a:endParaRPr lang="en-GB" sz="1000" dirty="0"/>
              </a:p>
              <a:p>
                <a:pPr marL="0" indent="0">
                  <a:buNone/>
                </a:pPr>
                <a:r>
                  <a:rPr lang="en-GB" dirty="0"/>
                  <a:t>Which gives </a:t>
                </a:r>
                <a14:m>
                  <m:oMath xmlns:m="http://schemas.openxmlformats.org/officeDocument/2006/math">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1</m:t>
                        </m:r>
                      </m:sub>
                    </m:sSub>
                    <m:r>
                      <m:rPr>
                        <m:sty m:val="p"/>
                      </m:rPr>
                      <a:rPr lang="el-GR" i="1">
                        <a:latin typeface="Cambria Math" panose="02040503050406030204" pitchFamily="18" charset="0"/>
                        <a:ea typeface="Cambria Math" panose="02040503050406030204" pitchFamily="18" charset="0"/>
                      </a:rPr>
                      <m:t>Φ</m:t>
                    </m:r>
                  </m:oMath>
                </a14:m>
                <a:r>
                  <a:rPr lang="en-GB" dirty="0"/>
                  <a:t>.</a:t>
                </a:r>
              </a:p>
              <a:p>
                <a:pPr marL="0" indent="0">
                  <a:buNone/>
                </a:pPr>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482"/>
                </a:stretch>
              </a:blipFill>
            </p:spPr>
            <p:txBody>
              <a:bodyPr/>
              <a:lstStyle/>
              <a:p>
                <a:r>
                  <a:rPr lang="en-GB">
                    <a:noFill/>
                  </a:rPr>
                  <a:t> </a:t>
                </a:r>
              </a:p>
            </p:txBody>
          </p:sp>
        </mc:Fallback>
      </mc:AlternateContent>
    </p:spTree>
    <p:extLst>
      <p:ext uri="{BB962C8B-B14F-4D97-AF65-F5344CB8AC3E}">
        <p14:creationId xmlns:p14="http://schemas.microsoft.com/office/powerpoint/2010/main" val="21006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Fibonacci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Now, </a:t>
                </a:r>
                <a14:m>
                  <m:oMath xmlns:m="http://schemas.openxmlformats.org/officeDocument/2006/math">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r>
                      <a:rPr lang="en-GB" i="1">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1</m:t>
                        </m:r>
                      </m:sub>
                    </m:sSub>
                    <m:r>
                      <m:rPr>
                        <m:sty m:val="p"/>
                      </m:rPr>
                      <a:rPr lang="el-GR" i="1">
                        <a:latin typeface="Cambria Math" panose="02040503050406030204" pitchFamily="18" charset="0"/>
                        <a:ea typeface="Cambria Math" panose="02040503050406030204" pitchFamily="18" charset="0"/>
                      </a:rPr>
                      <m:t>Φ</m:t>
                    </m:r>
                  </m:oMath>
                </a14:m>
                <a:r>
                  <a:rPr lang="en-GB" dirty="0"/>
                  <a:t>, so:</a:t>
                </a:r>
              </a:p>
              <a:p>
                <a:pPr marL="0" indent="0" algn="ctr">
                  <a:buNone/>
                </a:pPr>
                <a:r>
                  <a:rPr lang="en-GB" dirty="0"/>
                  <a:t> </a:t>
                </a:r>
                <a14:m>
                  <m:oMath xmlns:m="http://schemas.openxmlformats.org/officeDocument/2006/math">
                    <m:m>
                      <m:mPr>
                        <m:mcs>
                          <m:mc>
                            <m:mcPr>
                              <m:count m:val="3"/>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1</m:t>
                          </m:r>
                        </m:e>
                        <m:e>
                          <m:r>
                            <a:rPr lang="en-GB" b="0" i="1" smtClean="0">
                              <a:latin typeface="Cambria Math" panose="02040503050406030204" pitchFamily="18" charset="0"/>
                            </a:rPr>
                            <m:t>=</m:t>
                          </m:r>
                        </m:e>
                        <m:e>
                          <m:sSub>
                            <m:sSubPr>
                              <m:ctrlPr>
                                <a:rPr lang="en-GB"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d>
                            <m:dPr>
                              <m:ctrlPr>
                                <a:rPr lang="en-GB" i="1" smtClean="0">
                                  <a:latin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𝜙</m:t>
                              </m:r>
                              <m:r>
                                <a:rPr lang="en-GB"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Φ</m:t>
                              </m:r>
                            </m:e>
                          </m:d>
                          <m:r>
                            <a:rPr lang="en-GB" b="0" i="1" smtClean="0">
                              <a:latin typeface="Cambria Math" panose="02040503050406030204" pitchFamily="18" charset="0"/>
                            </a:rPr>
                            <m:t>                     </m:t>
                          </m:r>
                        </m:e>
                      </m:mr>
                      <m:mr>
                        <m:e/>
                        <m:e>
                          <m:r>
                            <a:rPr lang="en-GB" b="0" i="1" smtClean="0">
                              <a:latin typeface="Cambria Math" panose="02040503050406030204" pitchFamily="18" charset="0"/>
                            </a:rPr>
                            <m:t>=</m:t>
                          </m:r>
                        </m:e>
                        <m:e>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num>
                            <m:den>
                              <m:r>
                                <a:rPr lang="en-GB" b="0" i="1" smtClean="0">
                                  <a:latin typeface="Cambria Math" panose="02040503050406030204" pitchFamily="18" charset="0"/>
                                </a:rPr>
                                <m:t>2</m:t>
                              </m:r>
                            </m:den>
                          </m:f>
                          <m:d>
                            <m:dPr>
                              <m:ctrlPr>
                                <a:rPr lang="en-GB" i="1" smtClean="0">
                                  <a:latin typeface="Cambria Math" panose="02040503050406030204" pitchFamily="18" charset="0"/>
                                </a:rPr>
                              </m:ctrlPr>
                            </m:dPr>
                            <m:e>
                              <m:r>
                                <a:rPr lang="en-GB" b="0" i="1" smtClean="0">
                                  <a:latin typeface="Cambria Math" panose="02040503050406030204" pitchFamily="18" charset="0"/>
                                </a:rPr>
                                <m:t>1+</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e>
                          </m:d>
                        </m:e>
                      </m:mr>
                      <m:mr>
                        <m:e/>
                        <m:e>
                          <m:r>
                            <a:rPr lang="en-GB" b="0" i="1" smtClean="0">
                              <a:latin typeface="Cambria Math" panose="02040503050406030204" pitchFamily="18" charset="0"/>
                            </a:rPr>
                            <m:t>=</m:t>
                          </m:r>
                        </m:e>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num>
                            <m:den>
                              <m:r>
                                <a:rPr lang="en-GB" i="1">
                                  <a:latin typeface="Cambria Math" panose="02040503050406030204" pitchFamily="18" charset="0"/>
                                </a:rPr>
                                <m:t>2</m:t>
                              </m:r>
                            </m:den>
                          </m:f>
                          <m:d>
                            <m:dPr>
                              <m:ctrlPr>
                                <a:rPr lang="en-GB" i="1">
                                  <a:latin typeface="Cambria Math" panose="02040503050406030204" pitchFamily="18" charset="0"/>
                                </a:rPr>
                              </m:ctrlPr>
                            </m:dPr>
                            <m:e>
                              <m:r>
                                <a:rPr lang="en-GB" i="1">
                                  <a:latin typeface="Cambria Math" panose="02040503050406030204" pitchFamily="18" charset="0"/>
                                </a:rPr>
                                <m:t>2</m:t>
                              </m:r>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e>
                          </m:d>
                          <m:r>
                            <a:rPr lang="en-GB" b="0" i="1" smtClean="0">
                              <a:latin typeface="Cambria Math" panose="02040503050406030204" pitchFamily="18" charset="0"/>
                            </a:rPr>
                            <m:t>                        </m:t>
                          </m:r>
                        </m:e>
                      </m:mr>
                      <m:mr>
                        <m:e/>
                        <m:e>
                          <m:r>
                            <a:rPr lang="en-GB" b="0" i="1" smtClean="0">
                              <a:latin typeface="Cambria Math" panose="02040503050406030204" pitchFamily="18" charset="0"/>
                            </a:rPr>
                            <m:t>=</m:t>
                          </m:r>
                        </m:e>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sSub>
                            <m:sSubPr>
                              <m:ctrlPr>
                                <a:rPr lang="en-GB" b="0"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r>
                            <a:rPr lang="en-GB" b="0" i="1" smtClean="0">
                              <a:latin typeface="Cambria Math" panose="02040503050406030204" pitchFamily="18" charset="0"/>
                            </a:rPr>
                            <m:t>                               </m:t>
                          </m:r>
                        </m:e>
                      </m:mr>
                    </m:m>
                  </m:oMath>
                </a14:m>
                <a:endParaRPr lang="en-GB" dirty="0"/>
              </a:p>
              <a:p>
                <a:pPr marL="0" indent="0" algn="ctr">
                  <a:buNone/>
                </a:pPr>
                <a:endParaRPr lang="en-GB" dirty="0"/>
              </a:p>
              <a:p>
                <a:pPr marL="0" indent="0">
                  <a:buNone/>
                </a:pPr>
                <a:r>
                  <a:rPr lang="en-GB" dirty="0"/>
                  <a:t>So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𝑘</m:t>
                        </m:r>
                      </m:e>
                      <m:sub>
                        <m:r>
                          <a:rPr lang="en-GB" b="0" i="1" smtClean="0">
                            <a:latin typeface="Cambria Math" panose="02040503050406030204" pitchFamily="18" charset="0"/>
                          </a:rPr>
                          <m:t>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den>
                    </m:f>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b="0" i="1" smtClean="0">
                            <a:latin typeface="Cambria Math" panose="02040503050406030204" pitchFamily="18" charset="0"/>
                          </a:rPr>
                          <m:t>2</m:t>
                        </m:r>
                      </m:sub>
                    </m:sSub>
                    <m:r>
                      <a:rPr lang="en-GB" i="1">
                        <a:latin typeface="Cambria Math" panose="02040503050406030204" pitchFamily="18" charset="0"/>
                      </a:rPr>
                      <m:t>=</m:t>
                    </m:r>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ad>
                          <m:radPr>
                            <m:degHide m:val="on"/>
                            <m:ctrlPr>
                              <a:rPr lang="en-GB" i="1">
                                <a:latin typeface="Cambria Math" panose="02040503050406030204" pitchFamily="18" charset="0"/>
                              </a:rPr>
                            </m:ctrlPr>
                          </m:radPr>
                          <m:deg/>
                          <m:e>
                            <m:r>
                              <a:rPr lang="en-GB" i="1">
                                <a:latin typeface="Cambria Math" panose="02040503050406030204" pitchFamily="18" charset="0"/>
                              </a:rPr>
                              <m:t>5</m:t>
                            </m:r>
                          </m:e>
                        </m:rad>
                      </m:den>
                    </m:f>
                  </m:oMath>
                </a14:m>
                <a:r>
                  <a:rPr lang="en-GB" dirty="0"/>
                  <a:t> as required.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482" b="-404"/>
                </a:stretch>
              </a:blipFill>
            </p:spPr>
            <p:txBody>
              <a:bodyPr/>
              <a:lstStyle/>
              <a:p>
                <a:r>
                  <a:rPr lang="en-GB">
                    <a:noFill/>
                  </a:rPr>
                  <a:t> </a:t>
                </a:r>
              </a:p>
            </p:txBody>
          </p:sp>
        </mc:Fallback>
      </mc:AlternateContent>
    </p:spTree>
    <p:extLst>
      <p:ext uri="{BB962C8B-B14F-4D97-AF65-F5344CB8AC3E}">
        <p14:creationId xmlns:p14="http://schemas.microsoft.com/office/powerpoint/2010/main" val="4405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Repeated Roots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Earlier we said that if the roots,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2</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𝑛</m:t>
                        </m:r>
                      </m:sub>
                    </m:sSub>
                  </m:oMath>
                </a14:m>
                <a:r>
                  <a:rPr lang="en-GB" dirty="0"/>
                  <a:t> are distinct the general solution has the form:</a:t>
                </a:r>
              </a:p>
              <a:p>
                <a:pPr marL="0" indent="0">
                  <a:buNone/>
                </a:pPr>
                <a:endParaRPr lang="en-GB" sz="1000"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i="1">
                              <a:latin typeface="Cambria Math" panose="02040503050406030204" pitchFamily="18" charset="0"/>
                            </a:rPr>
                            <m:t>1</m:t>
                          </m:r>
                        </m:sub>
                        <m:sup>
                          <m:r>
                            <a:rPr lang="en-GB" i="1">
                              <a:latin typeface="Cambria Math" panose="02040503050406030204" pitchFamily="18" charset="0"/>
                            </a:rPr>
                            <m:t>𝑛</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2</m:t>
                          </m:r>
                        </m:sub>
                      </m:sSub>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i="1">
                              <a:latin typeface="Cambria Math" panose="02040503050406030204" pitchFamily="18" charset="0"/>
                            </a:rPr>
                            <m:t>2</m:t>
                          </m:r>
                        </m:sub>
                        <m:sup>
                          <m:r>
                            <a:rPr lang="en-GB" i="1">
                              <a:latin typeface="Cambria Math" panose="02040503050406030204" pitchFamily="18" charset="0"/>
                            </a:rPr>
                            <m:t>𝑛</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𝑑</m:t>
                          </m:r>
                        </m:sub>
                      </m:sSub>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i="1">
                              <a:latin typeface="Cambria Math" panose="02040503050406030204" pitchFamily="18" charset="0"/>
                            </a:rPr>
                            <m:t>𝑑</m:t>
                          </m:r>
                        </m:sub>
                        <m:sup>
                          <m:r>
                            <a:rPr lang="en-GB" i="1">
                              <a:latin typeface="Cambria Math" panose="02040503050406030204" pitchFamily="18" charset="0"/>
                            </a:rPr>
                            <m:t>𝑛</m:t>
                          </m:r>
                        </m:sup>
                      </m:sSubSup>
                    </m:oMath>
                  </m:oMathPara>
                </a14:m>
                <a:endParaRPr lang="en-GB" dirty="0"/>
              </a:p>
              <a:p>
                <a:pPr marL="0" indent="0">
                  <a:buNone/>
                </a:pPr>
                <a:endParaRPr lang="en-GB" sz="1000" dirty="0"/>
              </a:p>
              <a:p>
                <a:pPr marL="0" indent="0">
                  <a:buNone/>
                </a:pPr>
                <a:r>
                  <a:rPr lang="en-GB" dirty="0"/>
                  <a:t>If we have a polynomial with repeated roots, for example one which factorises as </a:t>
                </a:r>
                <a14:m>
                  <m:oMath xmlns:m="http://schemas.openxmlformats.org/officeDocument/2006/math">
                    <m:sSup>
                      <m:sSupPr>
                        <m:ctrlPr>
                          <a:rPr lang="en-GB"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𝑟</m:t>
                            </m:r>
                          </m:e>
                        </m:d>
                      </m:e>
                      <m:sup>
                        <m:r>
                          <a:rPr lang="en-GB" b="0" i="1" smtClean="0">
                            <a:latin typeface="Cambria Math" panose="02040503050406030204" pitchFamily="18" charset="0"/>
                          </a:rPr>
                          <m:t>2</m:t>
                        </m:r>
                      </m:sup>
                    </m:sSup>
                  </m:oMath>
                </a14:m>
                <a:r>
                  <a:rPr lang="en-GB" dirty="0"/>
                  <a:t> then:</a:t>
                </a:r>
              </a:p>
              <a:p>
                <a:pPr marL="0" indent="0">
                  <a:buNone/>
                </a:pPr>
                <a:endParaRPr lang="en-GB" sz="1000"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1</m:t>
                          </m:r>
                        </m:sub>
                      </m:sSub>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i="1">
                              <a:latin typeface="Cambria Math" panose="02040503050406030204" pitchFamily="18" charset="0"/>
                            </a:rPr>
                            <m:t>1</m:t>
                          </m:r>
                        </m:sub>
                        <m:sup>
                          <m:r>
                            <a:rPr lang="en-GB" i="1">
                              <a:latin typeface="Cambria Math" panose="02040503050406030204" pitchFamily="18" charset="0"/>
                            </a:rPr>
                            <m:t>𝑛</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2</m:t>
                          </m:r>
                        </m:sub>
                      </m:sSub>
                      <m:r>
                        <a:rPr lang="en-GB" b="0" i="1" smtClean="0">
                          <a:latin typeface="Cambria Math" panose="02040503050406030204" pitchFamily="18" charset="0"/>
                        </a:rPr>
                        <m:t>𝑛</m:t>
                      </m:r>
                      <m:sSubSup>
                        <m:sSubSupPr>
                          <m:ctrlPr>
                            <a:rPr lang="en-GB" i="1">
                              <a:latin typeface="Cambria Math" panose="02040503050406030204" pitchFamily="18" charset="0"/>
                            </a:rPr>
                          </m:ctrlPr>
                        </m:sSubSupPr>
                        <m:e>
                          <m:r>
                            <a:rPr lang="en-GB" i="1">
                              <a:latin typeface="Cambria Math" panose="02040503050406030204" pitchFamily="18" charset="0"/>
                            </a:rPr>
                            <m:t>𝑟</m:t>
                          </m:r>
                        </m:e>
                        <m:sub>
                          <m:r>
                            <a:rPr lang="en-GB" i="1">
                              <a:latin typeface="Cambria Math" panose="02040503050406030204" pitchFamily="18" charset="0"/>
                            </a:rPr>
                            <m:t>2</m:t>
                          </m:r>
                        </m:sub>
                        <m:sup>
                          <m:r>
                            <a:rPr lang="en-GB" i="1">
                              <a:latin typeface="Cambria Math" panose="02040503050406030204" pitchFamily="18" charset="0"/>
                            </a:rPr>
                            <m:t>𝑛</m:t>
                          </m:r>
                        </m:sup>
                      </m:sSubSup>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81" t="-1482"/>
                </a:stretch>
              </a:blipFill>
            </p:spPr>
            <p:txBody>
              <a:bodyPr/>
              <a:lstStyle/>
              <a:p>
                <a:r>
                  <a:rPr lang="en-GB">
                    <a:noFill/>
                  </a:rPr>
                  <a:t> </a:t>
                </a:r>
              </a:p>
            </p:txBody>
          </p:sp>
        </mc:Fallback>
      </mc:AlternateContent>
    </p:spTree>
    <p:extLst>
      <p:ext uri="{BB962C8B-B14F-4D97-AF65-F5344CB8AC3E}">
        <p14:creationId xmlns:p14="http://schemas.microsoft.com/office/powerpoint/2010/main" val="2716876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71625"/>
            <a:ext cx="37242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4572000" y="1412776"/>
            <a:ext cx="41036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ヒラギノ角ゴ Pro W3" pitchFamily="125" charset="-128"/>
              </a:defRPr>
            </a:lvl1pPr>
            <a:lvl2pPr marL="742950" indent="-285750">
              <a:defRPr sz="2400">
                <a:solidFill>
                  <a:schemeClr val="tx1"/>
                </a:solidFill>
                <a:latin typeface="Times" panose="02020603050405020304" pitchFamily="18" charset="0"/>
                <a:ea typeface="ヒラギノ角ゴ Pro W3" pitchFamily="125" charset="-128"/>
              </a:defRPr>
            </a:lvl2pPr>
            <a:lvl3pPr marL="1143000" indent="-228600">
              <a:defRPr sz="2400">
                <a:solidFill>
                  <a:schemeClr val="tx1"/>
                </a:solidFill>
                <a:latin typeface="Times" panose="02020603050405020304" pitchFamily="18" charset="0"/>
                <a:ea typeface="ヒラギノ角ゴ Pro W3" pitchFamily="125" charset="-128"/>
              </a:defRPr>
            </a:lvl3pPr>
            <a:lvl4pPr marL="1600200" indent="-228600">
              <a:defRPr sz="2400">
                <a:solidFill>
                  <a:schemeClr val="tx1"/>
                </a:solidFill>
                <a:latin typeface="Times" panose="02020603050405020304" pitchFamily="18" charset="0"/>
                <a:ea typeface="ヒラギノ角ゴ Pro W3" pitchFamily="125" charset="-128"/>
              </a:defRPr>
            </a:lvl4pPr>
            <a:lvl5pPr marL="2057400" indent="-228600">
              <a:defRPr sz="2400">
                <a:solidFill>
                  <a:schemeClr val="tx1"/>
                </a:solidFill>
                <a:latin typeface="Times" panose="02020603050405020304" pitchFamily="18"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ヒラギノ角ゴ Pro W3" pitchFamily="125" charset="-128"/>
              </a:defRPr>
            </a:lvl9pPr>
          </a:lstStyle>
          <a:p>
            <a:r>
              <a:rPr lang="en-GB" altLang="en-US" sz="4400" dirty="0">
                <a:solidFill>
                  <a:srgbClr val="00B0F0"/>
                </a:solidFill>
                <a:latin typeface="Arial" panose="020B0604020202020204" pitchFamily="34" charset="0"/>
                <a:cs typeface="Arial" panose="020B0604020202020204" pitchFamily="34" charset="0"/>
              </a:rPr>
              <a:t>Another first order example:</a:t>
            </a:r>
          </a:p>
          <a:p>
            <a:r>
              <a:rPr lang="en-GB" altLang="en-US" sz="4400" dirty="0">
                <a:solidFill>
                  <a:srgbClr val="00B0F0"/>
                </a:solidFill>
                <a:latin typeface="Arial" panose="020B0604020202020204" pitchFamily="34" charset="0"/>
                <a:cs typeface="Arial" panose="020B0604020202020204" pitchFamily="34" charset="0"/>
              </a:rPr>
              <a:t>The Towers of Hanoi</a:t>
            </a:r>
          </a:p>
        </p:txBody>
      </p:sp>
    </p:spTree>
    <p:extLst>
      <p:ext uri="{BB962C8B-B14F-4D97-AF65-F5344CB8AC3E}">
        <p14:creationId xmlns:p14="http://schemas.microsoft.com/office/powerpoint/2010/main" val="258490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Towers of Hanoi</a:t>
            </a:r>
          </a:p>
        </p:txBody>
      </p:sp>
      <p:sp>
        <p:nvSpPr>
          <p:cNvPr id="29699"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t>The Towers of Hanoi is a famous game invented by French mathematician, Édouard Lucas in 1883.</a:t>
            </a:r>
          </a:p>
          <a:p>
            <a:r>
              <a:rPr lang="en-GB" altLang="en-US" dirty="0"/>
              <a:t>The game involves moving discs of decreasing size from the left most of three pillars to the right most, subject to the rules that we can only move one disc at a time and you cannot place a smaller disc on a larger one.</a:t>
            </a:r>
          </a:p>
          <a:p>
            <a:r>
              <a:rPr lang="en-GB" altLang="en-US" dirty="0"/>
              <a:t>You can play the game in GeoGebra </a:t>
            </a:r>
            <a:r>
              <a:rPr lang="en-GB" altLang="en-US" dirty="0">
                <a:hlinkClick r:id="rId3"/>
              </a:rPr>
              <a:t>here</a:t>
            </a:r>
            <a:r>
              <a:rPr lang="en-GB" alt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An Example</a:t>
            </a:r>
          </a:p>
        </p:txBody>
      </p:sp>
      <p:sp>
        <p:nvSpPr>
          <p:cNvPr id="8195"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t>Repeat the process and you will have 4 regions</a:t>
            </a:r>
          </a:p>
        </p:txBody>
      </p:sp>
      <p:sp>
        <p:nvSpPr>
          <p:cNvPr id="4" name="Rectangle 3"/>
          <p:cNvSpPr/>
          <p:nvPr/>
        </p:nvSpPr>
        <p:spPr>
          <a:xfrm>
            <a:off x="1739900" y="3429000"/>
            <a:ext cx="5664200" cy="2457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Connector 4"/>
          <p:cNvCxnSpPr/>
          <p:nvPr/>
        </p:nvCxnSpPr>
        <p:spPr>
          <a:xfrm>
            <a:off x="4264025" y="3422650"/>
            <a:ext cx="615950" cy="24574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1727200" y="4352925"/>
            <a:ext cx="5662613" cy="595313"/>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Towers of Hanoi</a:t>
            </a:r>
          </a:p>
        </p:txBody>
      </p:sp>
      <p:sp>
        <p:nvSpPr>
          <p:cNvPr id="10243" name="Rectangle 3"/>
          <p:cNvSpPr>
            <a:spLocks noGrp="1" noRot="1" noChangeAspect="1" noMove="1" noResize="1" noEditPoints="1" noAdjustHandles="1" noChangeArrowheads="1" noChangeShapeType="1" noTextEdit="1"/>
          </p:cNvSpPr>
          <p:nvPr>
            <p:ph idx="1"/>
          </p:nvPr>
        </p:nvSpPr>
        <p:spPr bwMode="auto">
          <a:xfrm>
            <a:off x="457200" y="1855788"/>
            <a:ext cx="8229600" cy="4525962"/>
          </a:xfrm>
          <a:blipFill>
            <a:blip r:embed="rId3"/>
            <a:stretch>
              <a:fillRect l="-1333" t="-1346" r="-889"/>
            </a:stretch>
          </a:blip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Towers of Hanoi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We can use the fact that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+1</m:t>
                    </m:r>
                  </m:oMath>
                </a14:m>
                <a:r>
                  <a:rPr lang="en-GB" dirty="0"/>
                  <a:t> to obtain a general formula:</a:t>
                </a:r>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GB" i="1" smtClean="0">
                              <a:latin typeface="Cambria Math" panose="02040503050406030204" pitchFamily="18" charset="0"/>
                            </a:rPr>
                          </m:ctrlPr>
                        </m:mPr>
                        <m:mr>
                          <m:e>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e>
                          <m:e>
                            <m:r>
                              <a:rPr lang="en-GB" b="0" i="1" smtClean="0">
                                <a:latin typeface="Cambria Math" panose="02040503050406030204" pitchFamily="18" charset="0"/>
                              </a:rPr>
                              <m:t>=</m:t>
                            </m:r>
                          </m:e>
                          <m:e>
                            <m:r>
                              <a:rPr lang="en-GB"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+1                            </m:t>
                            </m:r>
                          </m:e>
                        </m:mr>
                        <m:mr>
                          <m:e/>
                          <m:e>
                            <m:r>
                              <a:rPr lang="en-GB" b="0" i="1" smtClean="0">
                                <a:latin typeface="Cambria Math" panose="02040503050406030204" pitchFamily="18" charset="0"/>
                              </a:rPr>
                              <m:t>=</m:t>
                            </m:r>
                          </m:e>
                          <m:e>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+1</m:t>
                                </m:r>
                              </m:e>
                            </m:d>
                            <m:r>
                              <a:rPr lang="en-GB" b="0" i="1" smtClean="0">
                                <a:latin typeface="Cambria Math" panose="02040503050406030204" pitchFamily="18" charset="0"/>
                              </a:rPr>
                              <m:t>+1              </m:t>
                            </m:r>
                          </m:e>
                        </m:mr>
                        <m:mr>
                          <m:e/>
                          <m:e>
                            <m:r>
                              <a:rPr lang="en-GB" b="0" i="1" smtClean="0">
                                <a:latin typeface="Cambria Math" panose="02040503050406030204" pitchFamily="18" charset="0"/>
                              </a:rPr>
                              <m:t>=</m:t>
                            </m:r>
                          </m:e>
                          <m:e>
                            <m:r>
                              <a:rPr lang="en-GB" i="1">
                                <a:latin typeface="Cambria Math" panose="02040503050406030204" pitchFamily="18" charset="0"/>
                              </a:rPr>
                              <m:t>2</m:t>
                            </m:r>
                            <m:d>
                              <m:dPr>
                                <m:ctrlPr>
                                  <a:rPr lang="en-GB" i="1">
                                    <a:latin typeface="Cambria Math" panose="02040503050406030204" pitchFamily="18" charset="0"/>
                                  </a:rPr>
                                </m:ctrlPr>
                              </m:dPr>
                              <m:e>
                                <m:r>
                                  <a:rPr lang="en-GB" i="1">
                                    <a:latin typeface="Cambria Math" panose="02040503050406030204" pitchFamily="18" charset="0"/>
                                  </a:rPr>
                                  <m:t>2</m:t>
                                </m:r>
                                <m:d>
                                  <m:dPr>
                                    <m:ctrlPr>
                                      <a:rPr lang="en-GB" i="1">
                                        <a:latin typeface="Cambria Math" panose="02040503050406030204" pitchFamily="18" charset="0"/>
                                      </a:rPr>
                                    </m:ctrlPr>
                                  </m:dPr>
                                  <m:e>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r>
                                          <a:rPr lang="en-GB" i="1">
                                            <a:latin typeface="Cambria Math" panose="02040503050406030204" pitchFamily="18" charset="0"/>
                                          </a:rPr>
                                          <m:t>−3</m:t>
                                        </m:r>
                                      </m:sub>
                                    </m:sSub>
                                    <m:r>
                                      <a:rPr lang="en-GB" i="1">
                                        <a:latin typeface="Cambria Math" panose="02040503050406030204" pitchFamily="18" charset="0"/>
                                      </a:rPr>
                                      <m:t>+1</m:t>
                                    </m:r>
                                  </m:e>
                                </m:d>
                                <m:r>
                                  <a:rPr lang="en-GB" i="1">
                                    <a:latin typeface="Cambria Math" panose="02040503050406030204" pitchFamily="18" charset="0"/>
                                  </a:rPr>
                                  <m:t>+1</m:t>
                                </m:r>
                              </m:e>
                            </m:d>
                            <m:r>
                              <a:rPr lang="en-GB" i="1">
                                <a:latin typeface="Cambria Math" panose="02040503050406030204" pitchFamily="18" charset="0"/>
                              </a:rPr>
                              <m:t>+1</m:t>
                            </m:r>
                          </m:e>
                        </m:mr>
                        <m:mr>
                          <m:e/>
                          <m:e/>
                          <m:e/>
                        </m:mr>
                        <m:mr>
                          <m:e/>
                          <m:e>
                            <m:r>
                              <a:rPr lang="en-GB" b="0" i="1" smtClean="0">
                                <a:latin typeface="Cambria Math" panose="02040503050406030204" pitchFamily="18" charset="0"/>
                              </a:rPr>
                              <m:t>=</m:t>
                            </m:r>
                          </m:e>
                          <m:e>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r>
                                  <a:rPr lang="en-GB" b="0" i="1" smtClean="0">
                                    <a:latin typeface="Cambria Math" panose="02040503050406030204" pitchFamily="18" charset="0"/>
                                  </a:rPr>
                                  <m:t>−1</m:t>
                                </m:r>
                              </m:sup>
                            </m:sSup>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=0</m:t>
                                </m:r>
                              </m:sub>
                              <m:sup>
                                <m:r>
                                  <a:rPr lang="en-GB" b="0" i="1" smtClean="0">
                                    <a:latin typeface="Cambria Math" panose="02040503050406030204" pitchFamily="18" charset="0"/>
                                  </a:rPr>
                                  <m:t>𝑛</m:t>
                                </m:r>
                                <m:r>
                                  <a:rPr lang="en-GB" b="0" i="1" smtClean="0">
                                    <a:latin typeface="Cambria Math" panose="02040503050406030204" pitchFamily="18" charset="0"/>
                                  </a:rPr>
                                  <m:t>−2</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𝑖</m:t>
                                    </m:r>
                                  </m:sup>
                                </m:sSup>
                              </m:e>
                            </m:nary>
                            <m:r>
                              <a:rPr lang="en-GB" b="0" i="1" smtClean="0">
                                <a:latin typeface="Cambria Math" panose="02040503050406030204" pitchFamily="18" charset="0"/>
                              </a:rPr>
                              <m:t>            </m:t>
                            </m:r>
                          </m:e>
                        </m:mr>
                        <m:mr>
                          <m:e/>
                          <m:e/>
                          <m:e/>
                        </m:mr>
                        <m:mr>
                          <m:e/>
                          <m:e>
                            <m:r>
                              <a:rPr lang="en-GB" b="0" i="1" smtClean="0">
                                <a:latin typeface="Cambria Math" panose="02040503050406030204" pitchFamily="18" charset="0"/>
                              </a:rPr>
                              <m:t>=</m:t>
                            </m:r>
                          </m:e>
                          <m:e>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=0</m:t>
                                </m:r>
                              </m:sub>
                              <m:sup>
                                <m:r>
                                  <a:rPr lang="en-GB" i="1">
                                    <a:latin typeface="Cambria Math" panose="02040503050406030204" pitchFamily="18" charset="0"/>
                                  </a:rPr>
                                  <m:t>𝑛</m:t>
                                </m:r>
                                <m:r>
                                  <a:rPr lang="en-GB" i="1">
                                    <a:latin typeface="Cambria Math" panose="02040503050406030204" pitchFamily="18" charset="0"/>
                                  </a:rPr>
                                  <m:t>−1</m:t>
                                </m:r>
                              </m:sup>
                              <m:e>
                                <m:sSup>
                                  <m:sSupPr>
                                    <m:ctrlPr>
                                      <a:rPr lang="en-GB" i="1">
                                        <a:latin typeface="Cambria Math" panose="02040503050406030204" pitchFamily="18" charset="0"/>
                                      </a:rPr>
                                    </m:ctrlPr>
                                  </m:sSupPr>
                                  <m:e>
                                    <m:r>
                                      <a:rPr lang="en-GB" i="1">
                                        <a:latin typeface="Cambria Math" panose="02040503050406030204" pitchFamily="18" charset="0"/>
                                      </a:rPr>
                                      <m:t>2</m:t>
                                    </m:r>
                                  </m:e>
                                  <m:sup>
                                    <m:r>
                                      <a:rPr lang="en-GB" i="1">
                                        <a:latin typeface="Cambria Math" panose="02040503050406030204" pitchFamily="18" charset="0"/>
                                      </a:rPr>
                                      <m:t>𝑖</m:t>
                                    </m:r>
                                  </m:sup>
                                </m:sSup>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−1             </m:t>
                            </m:r>
                          </m:e>
                        </m:mr>
                      </m:m>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482" b="-7008"/>
                </a:stretch>
              </a:blipFill>
            </p:spPr>
            <p:txBody>
              <a:bodyPr/>
              <a:lstStyle/>
              <a:p>
                <a:r>
                  <a:rPr lang="en-GB">
                    <a:noFill/>
                  </a:rPr>
                  <a:t> </a:t>
                </a:r>
              </a:p>
            </p:txBody>
          </p:sp>
        </mc:Fallback>
      </mc:AlternateContent>
    </p:spTree>
    <p:extLst>
      <p:ext uri="{BB962C8B-B14F-4D97-AF65-F5344CB8AC3E}">
        <p14:creationId xmlns:p14="http://schemas.microsoft.com/office/powerpoint/2010/main" val="3373744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Towers of Hanoi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Alternatively, if we assume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−1</m:t>
                    </m:r>
                  </m:oMath>
                </a14:m>
                <a:r>
                  <a:rPr lang="en-GB" dirty="0"/>
                  <a:t> we can verify the general formula for the recurrence relation by induction: -</a:t>
                </a:r>
              </a:p>
              <a:p>
                <a:endParaRPr lang="en-GB" dirty="0"/>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GB" i="1" smtClean="0">
                              <a:latin typeface="Cambria Math" panose="02040503050406030204" pitchFamily="18" charset="0"/>
                            </a:rPr>
                          </m:ctrlPr>
                        </m:mPr>
                        <m:mr>
                          <m:e>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e>
                          <m:e>
                            <m:r>
                              <a:rPr lang="en-GB" b="0" i="1" smtClean="0">
                                <a:latin typeface="Cambria Math" panose="02040503050406030204" pitchFamily="18" charset="0"/>
                              </a:rPr>
                              <m:t>=</m:t>
                            </m:r>
                          </m:e>
                          <m:e>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+1           </m:t>
                            </m:r>
                          </m:e>
                        </m:mr>
                        <m:mr>
                          <m:e/>
                          <m:e>
                            <m:r>
                              <a:rPr lang="en-GB" b="0" i="1" smtClean="0">
                                <a:latin typeface="Cambria Math" panose="02040503050406030204" pitchFamily="18" charset="0"/>
                              </a:rPr>
                              <m:t>=</m:t>
                            </m:r>
                          </m:e>
                          <m:e>
                            <m:r>
                              <a:rPr lang="en-GB" b="0" i="1" smtClean="0">
                                <a:latin typeface="Cambria Math" panose="02040503050406030204" pitchFamily="18" charset="0"/>
                              </a:rPr>
                              <m:t>2</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−1</m:t>
                                </m:r>
                              </m:e>
                            </m:d>
                            <m:r>
                              <a:rPr lang="en-GB" b="0" i="1" smtClean="0">
                                <a:latin typeface="Cambria Math" panose="02040503050406030204" pitchFamily="18" charset="0"/>
                              </a:rPr>
                              <m:t>+1</m:t>
                            </m:r>
                          </m:e>
                        </m:mr>
                        <m:mr>
                          <m:e/>
                          <m:e>
                            <m:r>
                              <a:rPr lang="en-GB" b="0" i="1" smtClean="0">
                                <a:latin typeface="Cambria Math" panose="02040503050406030204" pitchFamily="18" charset="0"/>
                              </a:rPr>
                              <m:t>=</m:t>
                            </m:r>
                          </m:e>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−2+1          </m:t>
                            </m:r>
                          </m:e>
                        </m:mr>
                        <m:mr>
                          <m:e/>
                          <m:e>
                            <m:r>
                              <a:rPr lang="en-GB" b="0" i="1" smtClean="0">
                                <a:latin typeface="Cambria Math" panose="02040503050406030204" pitchFamily="18" charset="0"/>
                              </a:rPr>
                              <m:t>=</m:t>
                            </m:r>
                          </m:e>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−1                  </m:t>
                            </m:r>
                          </m:e>
                        </m:mr>
                      </m:m>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33" t="-1482" r="-1481"/>
                </a:stretch>
              </a:blipFill>
            </p:spPr>
            <p:txBody>
              <a:bodyPr/>
              <a:lstStyle/>
              <a:p>
                <a:r>
                  <a:rPr lang="en-GB">
                    <a:noFill/>
                  </a:rPr>
                  <a:t> </a:t>
                </a:r>
              </a:p>
            </p:txBody>
          </p:sp>
        </mc:Fallback>
      </mc:AlternateContent>
    </p:spTree>
    <p:extLst>
      <p:ext uri="{BB962C8B-B14F-4D97-AF65-F5344CB8AC3E}">
        <p14:creationId xmlns:p14="http://schemas.microsoft.com/office/powerpoint/2010/main" val="251157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About</a:t>
            </a:r>
            <a:r>
              <a:rPr lang="en-GB" altLang="en-US" dirty="0"/>
              <a:t> </a:t>
            </a:r>
            <a:r>
              <a:rPr lang="en-GB" altLang="en-US" kern="1200" dirty="0">
                <a:solidFill>
                  <a:srgbClr val="00B0F0"/>
                </a:solidFill>
                <a:cs typeface="Arial" pitchFamily="34" charset="0"/>
              </a:rPr>
              <a:t>MEI</a:t>
            </a:r>
          </a:p>
        </p:txBody>
      </p:sp>
      <p:sp>
        <p:nvSpPr>
          <p:cNvPr id="39939"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a:t>Registered charity committed to improving mathematics education</a:t>
            </a:r>
          </a:p>
          <a:p>
            <a:pPr eaLnBrk="1" hangingPunct="1"/>
            <a:r>
              <a:rPr lang="en-GB" altLang="en-US"/>
              <a:t>Independent UK curriculum development body</a:t>
            </a:r>
          </a:p>
          <a:p>
            <a:pPr eaLnBrk="1" hangingPunct="1"/>
            <a:r>
              <a:rPr lang="en-GB" altLang="en-US"/>
              <a:t>We offer continuing professional development courses, provide specialist tuition for students and work with industry to enhance mathematical skills in the workplace</a:t>
            </a:r>
          </a:p>
          <a:p>
            <a:pPr eaLnBrk="1" hangingPunct="1"/>
            <a:r>
              <a:rPr lang="en-GB" altLang="en-US"/>
              <a:t>We also pioneer the development of innovative teaching and learning resources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MEI Conference</a:t>
            </a:r>
          </a:p>
        </p:txBody>
      </p:sp>
      <p:sp>
        <p:nvSpPr>
          <p:cNvPr id="40963"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a:t>Three-day event for 14-19 mathematics teachers of all GCSE, Core Maths and A level specifications</a:t>
            </a:r>
          </a:p>
          <a:p>
            <a:pPr eaLnBrk="1" hangingPunct="1"/>
            <a:r>
              <a:rPr lang="en-GB" altLang="en-US"/>
              <a:t>29 June – 1 July 2017 at the University of Keele</a:t>
            </a:r>
          </a:p>
          <a:p>
            <a:pPr eaLnBrk="1" hangingPunct="1"/>
            <a:r>
              <a:rPr lang="en-GB" altLang="en-US"/>
              <a:t>4 workshop sessions every day, each with 8 choices</a:t>
            </a:r>
          </a:p>
          <a:p>
            <a:pPr eaLnBrk="1" hangingPunct="1"/>
            <a:r>
              <a:rPr lang="en-GB" altLang="en-US"/>
              <a:t>3 informative and entertaining plenaries</a:t>
            </a:r>
          </a:p>
          <a:p>
            <a:pPr eaLnBrk="1" hangingPunct="1"/>
            <a:r>
              <a:rPr lang="en-GB" altLang="en-US"/>
              <a:t>En-suite accommodation available</a:t>
            </a:r>
          </a:p>
          <a:p>
            <a:pPr eaLnBrk="1" hangingPunct="1"/>
            <a:r>
              <a:rPr lang="en-GB" altLang="en-US"/>
              <a:t>Register online at </a:t>
            </a:r>
            <a:r>
              <a:rPr lang="en-GB" altLang="en-US">
                <a:solidFill>
                  <a:srgbClr val="00B0F0"/>
                </a:solidFill>
              </a:rPr>
              <a:t>conference.mei.org.uk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An Example</a:t>
            </a:r>
          </a:p>
        </p:txBody>
      </p:sp>
      <p:sp>
        <p:nvSpPr>
          <p:cNvPr id="9219" name="Rectangle 3"/>
          <p:cNvSpPr>
            <a:spLocks noGrp="1" noChangeArrowheads="1"/>
          </p:cNvSpPr>
          <p:nvPr>
            <p:ph idx="1"/>
          </p:nvPr>
        </p:nvSpPr>
        <p:spPr bwMode="auto">
          <a:xfrm>
            <a:off x="457200" y="185578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altLang="en-US" dirty="0"/>
              <a:t>Keep repeating this process, each time trying to maximise the number of regions and record your answers.</a:t>
            </a:r>
          </a:p>
        </p:txBody>
      </p:sp>
      <p:sp>
        <p:nvSpPr>
          <p:cNvPr id="4" name="Rectangle 3"/>
          <p:cNvSpPr/>
          <p:nvPr/>
        </p:nvSpPr>
        <p:spPr>
          <a:xfrm>
            <a:off x="1739900" y="3429000"/>
            <a:ext cx="5664200" cy="2457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5" name="Straight Connector 4"/>
          <p:cNvCxnSpPr/>
          <p:nvPr/>
        </p:nvCxnSpPr>
        <p:spPr>
          <a:xfrm>
            <a:off x="4264025" y="3422650"/>
            <a:ext cx="615950" cy="24574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1727200" y="4352925"/>
            <a:ext cx="5662613" cy="59531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2160588" y="3435350"/>
            <a:ext cx="3646487" cy="245745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741488" y="3787775"/>
            <a:ext cx="5662612" cy="143192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3438525" y="3435350"/>
            <a:ext cx="1133475" cy="245745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525838" y="3435350"/>
            <a:ext cx="3768725" cy="245745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336800" y="3435350"/>
            <a:ext cx="5067300" cy="1884363"/>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b="1" dirty="0"/>
                  <a:t>Question: </a:t>
                </a:r>
                <a:r>
                  <a:rPr lang="en-GB" dirty="0"/>
                  <a:t>If you know the number of regions created by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GB" dirty="0"/>
                  <a:t> lines, how many regions will be created by </a:t>
                </a:r>
                <a14:m>
                  <m:oMath xmlns:m="http://schemas.openxmlformats.org/officeDocument/2006/math">
                    <m:r>
                      <a:rPr lang="en-GB" b="0" i="1" smtClean="0">
                        <a:latin typeface="Cambria Math" panose="02040503050406030204" pitchFamily="18" charset="0"/>
                      </a:rPr>
                      <m:t>𝑛</m:t>
                    </m:r>
                  </m:oMath>
                </a14:m>
                <a:r>
                  <a:rPr lang="en-GB" dirty="0"/>
                  <a:t> lines?</a:t>
                </a:r>
              </a:p>
              <a:p>
                <a:r>
                  <a:rPr lang="en-GB" b="1" dirty="0"/>
                  <a:t>Answer: </a:t>
                </a:r>
                <a:r>
                  <a:rPr lang="en-GB" dirty="0"/>
                  <a:t>As line </a:t>
                </a:r>
                <a14:m>
                  <m:oMath xmlns:m="http://schemas.openxmlformats.org/officeDocument/2006/math">
                    <m:r>
                      <a:rPr lang="en-GB" b="0" i="1" smtClean="0">
                        <a:latin typeface="Cambria Math" panose="02040503050406030204" pitchFamily="18" charset="0"/>
                      </a:rPr>
                      <m:t>𝑛</m:t>
                    </m:r>
                  </m:oMath>
                </a14:m>
                <a:r>
                  <a:rPr lang="en-GB" dirty="0"/>
                  <a:t> crosses each of the existing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GB" dirty="0"/>
                  <a:t> lines it creates </a:t>
                </a:r>
                <a14:m>
                  <m:oMath xmlns:m="http://schemas.openxmlformats.org/officeDocument/2006/math">
                    <m:r>
                      <a:rPr lang="en-GB" b="0" i="1" smtClean="0">
                        <a:latin typeface="Cambria Math" panose="02040503050406030204" pitchFamily="18" charset="0"/>
                      </a:rPr>
                      <m:t>𝑛</m:t>
                    </m:r>
                  </m:oMath>
                </a14:m>
                <a:r>
                  <a:rPr lang="en-GB" dirty="0"/>
                  <a:t> new regions, so: -</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𝑛</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r="-1407"/>
                </a:stretch>
              </a:blipFill>
            </p:spPr>
            <p:txBody>
              <a:bodyPr/>
              <a:lstStyle/>
              <a:p>
                <a:r>
                  <a:rPr lang="en-GB">
                    <a:noFill/>
                  </a:rPr>
                  <a:t> </a:t>
                </a:r>
              </a:p>
            </p:txBody>
          </p:sp>
        </mc:Fallback>
      </mc:AlternateContent>
    </p:spTree>
    <p:extLst>
      <p:ext uri="{BB962C8B-B14F-4D97-AF65-F5344CB8AC3E}">
        <p14:creationId xmlns:p14="http://schemas.microsoft.com/office/powerpoint/2010/main" val="359422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An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We can use this recurrence relation to work out a general formula for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oMath>
                </a14:m>
                <a:r>
                  <a:rPr lang="en-GB" dirty="0"/>
                  <a:t> by repeatedly applying it, so: -</a:t>
                </a:r>
              </a:p>
              <a:p>
                <a:pPr marL="0" indent="0">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GB" i="1" smtClean="0">
                              <a:latin typeface="Cambria Math" panose="02040503050406030204" pitchFamily="18" charset="0"/>
                            </a:rPr>
                          </m:ctrlPr>
                        </m:mPr>
                        <m:mr>
                          <m:e>
                            <m:sSub>
                              <m:sSubPr>
                                <m:ctrlPr>
                                  <a:rPr lang="en-GB"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e>
                          <m:e>
                            <m:r>
                              <a:rPr lang="en-GB" b="0" i="1" smtClean="0">
                                <a:latin typeface="Cambria Math" panose="02040503050406030204" pitchFamily="18" charset="0"/>
                              </a:rPr>
                              <m:t>=</m:t>
                            </m:r>
                          </m:e>
                          <m:e>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                                                  </m:t>
                            </m:r>
                          </m:e>
                        </m:mr>
                        <m:mr>
                          <m:e/>
                          <m:e>
                            <m:r>
                              <a:rPr lang="en-GB" b="0" i="1" smtClean="0">
                                <a:latin typeface="Cambria Math" panose="02040503050406030204" pitchFamily="18" charset="0"/>
                              </a:rPr>
                              <m:t>=</m:t>
                            </m:r>
                          </m:e>
                          <m:e>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                              </m:t>
                            </m:r>
                          </m:e>
                        </m:mr>
                        <m:mr>
                          <m:e/>
                          <m:e>
                            <m:r>
                              <a:rPr lang="en-GB" b="0" i="1" smtClean="0">
                                <a:latin typeface="Cambria Math" panose="02040503050406030204" pitchFamily="18" charset="0"/>
                                <a:ea typeface="Cambria Math" panose="02040503050406030204" pitchFamily="18" charset="0"/>
                              </a:rPr>
                              <m:t>⋮</m:t>
                            </m:r>
                          </m:e>
                          <m:e>
                            <m:r>
                              <a:rPr lang="en-GB" b="0" i="1" smtClean="0">
                                <a:latin typeface="Cambria Math" panose="02040503050406030204" pitchFamily="18" charset="0"/>
                                <a:ea typeface="Cambria Math" panose="02040503050406030204" pitchFamily="18" charset="0"/>
                              </a:rPr>
                              <m:t>⋮</m:t>
                            </m:r>
                          </m:e>
                        </m:mr>
                        <m:mr>
                          <m:e/>
                          <m:e>
                            <m:r>
                              <a:rPr lang="en-GB" b="0" i="1" smtClean="0">
                                <a:latin typeface="Cambria Math" panose="02040503050406030204" pitchFamily="18" charset="0"/>
                                <a:ea typeface="Cambria Math" panose="02040503050406030204" pitchFamily="18" charset="0"/>
                              </a:rPr>
                              <m:t>=</m:t>
                            </m:r>
                          </m:e>
                          <m:e>
                            <m:sSub>
                              <m:sSubPr>
                                <m:ctrlPr>
                                  <a:rPr lang="en-GB" i="1">
                                    <a:latin typeface="Cambria Math" panose="02040503050406030204" pitchFamily="18" charset="0"/>
                                  </a:rPr>
                                </m:ctrlPr>
                              </m:sSubPr>
                              <m:e>
                                <m:r>
                                  <a:rPr lang="en-GB" i="1">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+2+3+…+</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          </m:t>
                            </m:r>
                          </m:e>
                        </m:mr>
                        <m:mr>
                          <m:e/>
                          <m:e>
                            <m:r>
                              <a:rPr lang="en-GB" b="0" i="1" smtClean="0">
                                <a:latin typeface="Cambria Math" panose="02040503050406030204" pitchFamily="18" charset="0"/>
                                <a:ea typeface="Cambria Math" panose="02040503050406030204" pitchFamily="18" charset="0"/>
                              </a:rPr>
                              <m:t>=</m:t>
                            </m:r>
                          </m:e>
                          <m:e>
                            <m:r>
                              <a:rPr lang="en-GB" b="0" i="1" smtClean="0">
                                <a:latin typeface="Cambria Math" panose="02040503050406030204" pitchFamily="18" charset="0"/>
                                <a:ea typeface="Cambria Math" panose="02040503050406030204" pitchFamily="18" charset="0"/>
                              </a:rPr>
                              <m:t>2</m:t>
                            </m:r>
                            <m:r>
                              <a:rPr lang="en-GB" i="1">
                                <a:latin typeface="Cambria Math" panose="02040503050406030204" pitchFamily="18" charset="0"/>
                              </a:rPr>
                              <m:t>+2+3+…+</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𝑛</m:t>
                            </m:r>
                            <m:r>
                              <a:rPr lang="en-GB" b="0" i="1" smtClean="0">
                                <a:latin typeface="Cambria Math" panose="02040503050406030204" pitchFamily="18" charset="0"/>
                              </a:rPr>
                              <m:t>            </m:t>
                            </m:r>
                          </m:e>
                        </m:mr>
                        <m:mr>
                          <m:e/>
                          <m:e>
                            <m:r>
                              <a:rPr lang="en-GB" b="0" i="1" smtClean="0">
                                <a:latin typeface="Cambria Math" panose="02040503050406030204" pitchFamily="18" charset="0"/>
                              </a:rPr>
                              <m:t>=</m:t>
                            </m:r>
                          </m:e>
                          <m:e>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i="1">
                                    <a:latin typeface="Cambria Math" panose="02040503050406030204" pitchFamily="18" charset="0"/>
                                  </a:rPr>
                                  <m:t>1+2+3+…+</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𝑛</m:t>
                                </m:r>
                              </m:e>
                            </m:d>
                          </m:e>
                        </m:mr>
                        <m:mr>
                          <m:e/>
                          <m:e>
                            <m:r>
                              <a:rPr lang="en-GB" b="0" i="1" smtClean="0">
                                <a:latin typeface="Cambria Math" panose="02040503050406030204" pitchFamily="18" charset="0"/>
                              </a:rPr>
                              <m:t>=</m:t>
                            </m:r>
                          </m:e>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                                       </m:t>
                            </m:r>
                          </m:e>
                        </m:mr>
                      </m:m>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482" b="-5526"/>
                </a:stretch>
              </a:blipFill>
            </p:spPr>
            <p:txBody>
              <a:bodyPr/>
              <a:lstStyle/>
              <a:p>
                <a:r>
                  <a:rPr lang="en-GB">
                    <a:noFill/>
                  </a:rPr>
                  <a:t> </a:t>
                </a:r>
              </a:p>
            </p:txBody>
          </p:sp>
        </mc:Fallback>
      </mc:AlternateContent>
    </p:spTree>
    <p:extLst>
      <p:ext uri="{BB962C8B-B14F-4D97-AF65-F5344CB8AC3E}">
        <p14:creationId xmlns:p14="http://schemas.microsoft.com/office/powerpoint/2010/main" val="132750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917575"/>
            <a:ext cx="8229600" cy="8556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itchFamily="34" charset="0"/>
              </a:rPr>
              <a:t>Recurrence Relations in A level</a:t>
            </a:r>
          </a:p>
        </p:txBody>
      </p:sp>
      <p:sp>
        <p:nvSpPr>
          <p:cNvPr id="3" name="Content Placeholder 2"/>
          <p:cNvSpPr>
            <a:spLocks noGrp="1"/>
          </p:cNvSpPr>
          <p:nvPr>
            <p:ph idx="1"/>
          </p:nvPr>
        </p:nvSpPr>
        <p:spPr/>
        <p:txBody>
          <a:bodyPr/>
          <a:lstStyle/>
          <a:p>
            <a:r>
              <a:rPr lang="en-GB" dirty="0"/>
              <a:t>In Mathematics:</a:t>
            </a:r>
          </a:p>
          <a:p>
            <a:pPr lvl="1"/>
            <a:r>
              <a:rPr lang="en-GB" sz="2400" dirty="0"/>
              <a:t>Numerical Methods (fixed point iteration and Newton-Raphson).</a:t>
            </a:r>
          </a:p>
          <a:p>
            <a:r>
              <a:rPr lang="en-GB" dirty="0"/>
              <a:t>In Further Mathematics content differs by board but the main themes are:</a:t>
            </a:r>
          </a:p>
          <a:p>
            <a:pPr lvl="1"/>
            <a:r>
              <a:rPr lang="en-GB" sz="2400" dirty="0"/>
              <a:t>Solving first and second order linear recurrence relations with constant coefficients;</a:t>
            </a:r>
          </a:p>
          <a:p>
            <a:pPr lvl="1"/>
            <a:r>
              <a:rPr lang="en-GB" sz="2400" dirty="0"/>
              <a:t>Using induction to prove results about sequences and series;</a:t>
            </a:r>
          </a:p>
          <a:p>
            <a:pPr lvl="1"/>
            <a:r>
              <a:rPr lang="en-GB" sz="2400" dirty="0"/>
              <a:t>Being able to apply knowledge of recurrence relations to modelling.</a:t>
            </a:r>
          </a:p>
        </p:txBody>
      </p:sp>
    </p:spTree>
    <p:extLst>
      <p:ext uri="{BB962C8B-B14F-4D97-AF65-F5344CB8AC3E}">
        <p14:creationId xmlns:p14="http://schemas.microsoft.com/office/powerpoint/2010/main" val="1857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IPowerPoint">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1201</Words>
  <Application>Microsoft Office PowerPoint</Application>
  <PresentationFormat>On-screen Show (4:3)</PresentationFormat>
  <Paragraphs>293</Paragraphs>
  <Slides>54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Cambria Math</vt:lpstr>
      <vt:lpstr>Times</vt:lpstr>
      <vt:lpstr>Wingdings</vt:lpstr>
      <vt:lpstr>ヒラギノ角ゴ Pro W3</vt:lpstr>
      <vt:lpstr>Blank Presentation</vt:lpstr>
      <vt:lpstr>PowerPoint Presentation</vt:lpstr>
      <vt:lpstr>PowerPoint Presentation</vt:lpstr>
      <vt:lpstr>An Example</vt:lpstr>
      <vt:lpstr>An Example</vt:lpstr>
      <vt:lpstr>An Example</vt:lpstr>
      <vt:lpstr>An Example</vt:lpstr>
      <vt:lpstr>An Example</vt:lpstr>
      <vt:lpstr>An Example</vt:lpstr>
      <vt:lpstr>Recurrence Relations in A level</vt:lpstr>
      <vt:lpstr>PowerPoint Presentation</vt:lpstr>
      <vt:lpstr>Fixed point iteration</vt:lpstr>
      <vt:lpstr>Fixed point iteration</vt:lpstr>
      <vt:lpstr>Fixed point iteration</vt:lpstr>
      <vt:lpstr>Fixed point iteration</vt:lpstr>
      <vt:lpstr>Fixed point iteration</vt:lpstr>
      <vt:lpstr>Fixed point iteration</vt:lpstr>
      <vt:lpstr>Fixed point iteration</vt:lpstr>
      <vt:lpstr>Fixed point iteration</vt:lpstr>
      <vt:lpstr>The Newton-Raphson Method</vt:lpstr>
      <vt:lpstr>The Newton-Raphson Method</vt:lpstr>
      <vt:lpstr>The Newton-Raphson Method</vt:lpstr>
      <vt:lpstr>The Newton-Raphson Method</vt:lpstr>
      <vt:lpstr>The Newton-Raphson Method</vt:lpstr>
      <vt:lpstr>The Newton-Raphson Method</vt:lpstr>
      <vt:lpstr>The Newton-Raphson Method</vt:lpstr>
      <vt:lpstr>PowerPoint Presentation</vt:lpstr>
      <vt:lpstr>Growth in a Bacteria Colony</vt:lpstr>
      <vt:lpstr>Growth in a Bacteria Colony</vt:lpstr>
      <vt:lpstr>Growth in a Bacteria Colony</vt:lpstr>
      <vt:lpstr>The Logistic Map</vt:lpstr>
      <vt:lpstr>PowerPoint Presentation</vt:lpstr>
      <vt:lpstr>Fibonacci’s Rabbits</vt:lpstr>
      <vt:lpstr>Fibonacci’s Rabbits</vt:lpstr>
      <vt:lpstr>A Fibonacci Fact</vt:lpstr>
      <vt:lpstr>A Fibonacci Fact</vt:lpstr>
      <vt:lpstr>A Fibonacci Fact</vt:lpstr>
      <vt:lpstr>Fibonacci Formula</vt:lpstr>
      <vt:lpstr>Fibonacci Formula</vt:lpstr>
      <vt:lpstr>Fibonacci Formula</vt:lpstr>
      <vt:lpstr>Fibonacci Formula</vt:lpstr>
      <vt:lpstr>Fibonacci Formula</vt:lpstr>
      <vt:lpstr>Fibonacci Formula</vt:lpstr>
      <vt:lpstr>The Auxiliary Equation</vt:lpstr>
      <vt:lpstr>Fibonacci Formula</vt:lpstr>
      <vt:lpstr>Fibonacci Formula</vt:lpstr>
      <vt:lpstr>Fibonacci Formula</vt:lpstr>
      <vt:lpstr>Repeated Roots</vt:lpstr>
      <vt:lpstr>PowerPoint Presentation</vt:lpstr>
      <vt:lpstr>Towers of Hanoi</vt:lpstr>
      <vt:lpstr>Towers of Hanoi</vt:lpstr>
      <vt:lpstr>Towers of Hanoi</vt:lpstr>
      <vt:lpstr>Towers of Hanoi</vt:lpstr>
      <vt:lpstr>About MEI</vt:lpstr>
      <vt:lpstr>MEI Conference</vt:lpstr>
    </vt:vector>
  </TitlesOfParts>
  <Company>Rumba Graphic Design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Marcia Murray</cp:lastModifiedBy>
  <cp:revision>80</cp:revision>
  <dcterms:created xsi:type="dcterms:W3CDTF">2012-04-23T14:18:00Z</dcterms:created>
  <dcterms:modified xsi:type="dcterms:W3CDTF">2017-04-13T13:20:23Z</dcterms:modified>
</cp:coreProperties>
</file>