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9"/>
  </p:notesMasterIdLst>
  <p:handoutMasterIdLst>
    <p:handoutMasterId r:id="rId50"/>
  </p:handoutMasterIdLst>
  <p:sldIdLst>
    <p:sldId id="430" r:id="rId2"/>
    <p:sldId id="431" r:id="rId3"/>
    <p:sldId id="397" r:id="rId4"/>
    <p:sldId id="398" r:id="rId5"/>
    <p:sldId id="279" r:id="rId6"/>
    <p:sldId id="433" r:id="rId7"/>
    <p:sldId id="460" r:id="rId8"/>
    <p:sldId id="377" r:id="rId9"/>
    <p:sldId id="429" r:id="rId10"/>
    <p:sldId id="459" r:id="rId11"/>
    <p:sldId id="461" r:id="rId12"/>
    <p:sldId id="462" r:id="rId13"/>
    <p:sldId id="463" r:id="rId14"/>
    <p:sldId id="475" r:id="rId15"/>
    <p:sldId id="465" r:id="rId16"/>
    <p:sldId id="467" r:id="rId17"/>
    <p:sldId id="468" r:id="rId18"/>
    <p:sldId id="469" r:id="rId19"/>
    <p:sldId id="473" r:id="rId20"/>
    <p:sldId id="466" r:id="rId21"/>
    <p:sldId id="464" r:id="rId22"/>
    <p:sldId id="434" r:id="rId23"/>
    <p:sldId id="435" r:id="rId24"/>
    <p:sldId id="436" r:id="rId25"/>
    <p:sldId id="450" r:id="rId26"/>
    <p:sldId id="451" r:id="rId27"/>
    <p:sldId id="452" r:id="rId28"/>
    <p:sldId id="453" r:id="rId29"/>
    <p:sldId id="454" r:id="rId30"/>
    <p:sldId id="455" r:id="rId31"/>
    <p:sldId id="456" r:id="rId32"/>
    <p:sldId id="457" r:id="rId33"/>
    <p:sldId id="458" r:id="rId34"/>
    <p:sldId id="446" r:id="rId35"/>
    <p:sldId id="447" r:id="rId36"/>
    <p:sldId id="448" r:id="rId37"/>
    <p:sldId id="400" r:id="rId38"/>
    <p:sldId id="401" r:id="rId39"/>
    <p:sldId id="471" r:id="rId40"/>
    <p:sldId id="472" r:id="rId41"/>
    <p:sldId id="470" r:id="rId42"/>
    <p:sldId id="424" r:id="rId43"/>
    <p:sldId id="412" r:id="rId44"/>
    <p:sldId id="406" r:id="rId45"/>
    <p:sldId id="413" r:id="rId46"/>
    <p:sldId id="418" r:id="rId47"/>
    <p:sldId id="427" r:id="rId48"/>
  </p:sldIdLst>
  <p:sldSz cx="9144000" cy="6858000" type="screen4x3"/>
  <p:notesSz cx="6669088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BCB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146" autoAdjust="0"/>
    <p:restoredTop sz="93728" autoAdjust="0"/>
  </p:normalViewPr>
  <p:slideViewPr>
    <p:cSldViewPr>
      <p:cViewPr varScale="1">
        <p:scale>
          <a:sx n="102" d="100"/>
          <a:sy n="102" d="100"/>
        </p:scale>
        <p:origin x="360" y="102"/>
      </p:cViewPr>
      <p:guideLst>
        <p:guide orient="horz" pos="2880"/>
        <p:guide pos="2160"/>
      </p:guideLst>
    </p:cSldViewPr>
  </p:slideViewPr>
  <p:notesTextViewPr>
    <p:cViewPr>
      <p:scale>
        <a:sx n="400" d="100"/>
        <a:sy n="4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55F1C62-20ED-48D7-ACD6-E3E12F111737}" type="doc">
      <dgm:prSet loTypeId="urn:microsoft.com/office/officeart/2005/8/layout/default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8538AA-5B83-4622-9C14-C22107B26E70}">
      <dgm:prSet phldrT="[Text]" custT="1"/>
      <dgm:spPr>
        <a:solidFill>
          <a:srgbClr val="4FBCBF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200" dirty="0"/>
            <a:t>A/S Maths &amp;</a:t>
          </a:r>
        </a:p>
        <a:p>
          <a:pPr>
            <a:spcAft>
              <a:spcPct val="35000"/>
            </a:spcAft>
          </a:pPr>
          <a:r>
            <a:rPr lang="en-GB" sz="3200" dirty="0"/>
            <a:t>A2 Maths</a:t>
          </a:r>
        </a:p>
        <a:p>
          <a:pPr>
            <a:spcAft>
              <a:spcPct val="35000"/>
            </a:spcAft>
          </a:pPr>
          <a:r>
            <a:rPr lang="en-GB" sz="2400" dirty="0"/>
            <a:t>Complex maths in straightforward settings</a:t>
          </a:r>
        </a:p>
      </dgm:t>
    </dgm:pt>
    <dgm:pt modelId="{FA32ED33-F8EA-4ED0-8AB0-25B9C921F24C}" type="parTrans" cxnId="{50FADAAE-03B2-4FEA-A957-618653A1DCF8}">
      <dgm:prSet/>
      <dgm:spPr/>
      <dgm:t>
        <a:bodyPr/>
        <a:lstStyle/>
        <a:p>
          <a:endParaRPr lang="en-GB"/>
        </a:p>
      </dgm:t>
    </dgm:pt>
    <dgm:pt modelId="{4094128C-75F0-4541-B9A4-CC2E5990151A}" type="sibTrans" cxnId="{50FADAAE-03B2-4FEA-A957-618653A1DCF8}">
      <dgm:prSet/>
      <dgm:spPr/>
      <dgm:t>
        <a:bodyPr/>
        <a:lstStyle/>
        <a:p>
          <a:endParaRPr lang="en-GB"/>
        </a:p>
      </dgm:t>
    </dgm:pt>
    <dgm:pt modelId="{9329CDE2-9E22-44E2-9136-A5B217CC0E11}">
      <dgm:prSet phldrT="[Text]" custT="1"/>
      <dgm:spPr>
        <a:solidFill>
          <a:srgbClr val="4FBCBF"/>
        </a:solidFill>
      </dgm:spPr>
      <dgm:t>
        <a:bodyPr/>
        <a:lstStyle/>
        <a:p>
          <a:r>
            <a:rPr lang="en-GB" sz="3200" dirty="0"/>
            <a:t>Core Maths</a:t>
          </a:r>
        </a:p>
        <a:p>
          <a:r>
            <a:rPr lang="en-GB" sz="2400" dirty="0"/>
            <a:t>Straightforward maths in complex settings</a:t>
          </a:r>
        </a:p>
      </dgm:t>
    </dgm:pt>
    <dgm:pt modelId="{3DC0F953-5B52-4117-BB87-5127012D3E69}" type="parTrans" cxnId="{67191E03-D7E4-43B0-B80E-806CD548366B}">
      <dgm:prSet/>
      <dgm:spPr/>
      <dgm:t>
        <a:bodyPr/>
        <a:lstStyle/>
        <a:p>
          <a:endParaRPr lang="en-GB"/>
        </a:p>
      </dgm:t>
    </dgm:pt>
    <dgm:pt modelId="{3BAC0333-2B8E-4936-BA2F-7904FFF4CD13}" type="sibTrans" cxnId="{67191E03-D7E4-43B0-B80E-806CD548366B}">
      <dgm:prSet/>
      <dgm:spPr/>
      <dgm:t>
        <a:bodyPr/>
        <a:lstStyle/>
        <a:p>
          <a:endParaRPr lang="en-GB"/>
        </a:p>
      </dgm:t>
    </dgm:pt>
    <dgm:pt modelId="{AEB0735D-1C31-47AB-9A52-9EF18D36FF02}">
      <dgm:prSet phldrT="[Text]" custT="1"/>
      <dgm:spPr>
        <a:solidFill>
          <a:srgbClr val="4FBCBF"/>
        </a:solidFill>
      </dgm:spPr>
      <dgm:t>
        <a:bodyPr/>
        <a:lstStyle/>
        <a:p>
          <a:r>
            <a:rPr lang="en-GB" sz="3200" dirty="0"/>
            <a:t>GCSE</a:t>
          </a:r>
        </a:p>
        <a:p>
          <a:r>
            <a:rPr lang="en-GB" sz="2400" dirty="0"/>
            <a:t>Straightforward maths in straightforward settings </a:t>
          </a:r>
        </a:p>
        <a:p>
          <a:r>
            <a:rPr lang="en-GB" sz="2400" dirty="0"/>
            <a:t>(but those settings are getting harder!)</a:t>
          </a:r>
        </a:p>
      </dgm:t>
    </dgm:pt>
    <dgm:pt modelId="{27D4FAF7-0E4B-4E67-812A-FBBFFF3E2F26}" type="parTrans" cxnId="{4F62C994-03A9-4B30-ABA7-41FE20687ED7}">
      <dgm:prSet/>
      <dgm:spPr/>
      <dgm:t>
        <a:bodyPr/>
        <a:lstStyle/>
        <a:p>
          <a:endParaRPr lang="en-GB"/>
        </a:p>
      </dgm:t>
    </dgm:pt>
    <dgm:pt modelId="{34AA204C-236F-4BA0-A8E3-A1C532252A17}" type="sibTrans" cxnId="{4F62C994-03A9-4B30-ABA7-41FE20687ED7}">
      <dgm:prSet/>
      <dgm:spPr/>
      <dgm:t>
        <a:bodyPr/>
        <a:lstStyle/>
        <a:p>
          <a:endParaRPr lang="en-GB"/>
        </a:p>
      </dgm:t>
    </dgm:pt>
    <dgm:pt modelId="{3A9743A0-3461-4C68-90CC-9D85AE9BD85F}" type="pres">
      <dgm:prSet presAssocID="{555F1C62-20ED-48D7-ACD6-E3E12F1117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2504460-2254-4187-AF06-47E0C890FEF7}" type="pres">
      <dgm:prSet presAssocID="{E08538AA-5B83-4622-9C14-C22107B26E70}" presName="node" presStyleLbl="node1" presStyleIdx="0" presStyleCnt="3" custScaleX="84063" custScaleY="90921" custLinFactNeighborX="-58516" custLinFactNeighborY="-16606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9D297-7A50-44B5-8D26-FF5AA5C8D33C}" type="pres">
      <dgm:prSet presAssocID="{4094128C-75F0-4541-B9A4-CC2E5990151A}" presName="sibTrans" presStyleCnt="0"/>
      <dgm:spPr/>
    </dgm:pt>
    <dgm:pt modelId="{9303A9CD-3D42-44E6-9ED5-0B356ABECDF3}" type="pres">
      <dgm:prSet presAssocID="{9329CDE2-9E22-44E2-9136-A5B217CC0E11}" presName="node" presStyleLbl="node1" presStyleIdx="1" presStyleCnt="3" custScaleX="82027" custScaleY="91382" custLinFactY="-7295" custLinFactNeighborX="9003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8C14DB-8D85-4404-B461-06045436D618}" type="pres">
      <dgm:prSet presAssocID="{3BAC0333-2B8E-4936-BA2F-7904FFF4CD13}" presName="sibTrans" presStyleCnt="0"/>
      <dgm:spPr/>
    </dgm:pt>
    <dgm:pt modelId="{A6AE6064-4DCE-4B8B-B005-937708127F69}" type="pres">
      <dgm:prSet presAssocID="{AEB0735D-1C31-47AB-9A52-9EF18D36FF02}" presName="node" presStyleLbl="node1" presStyleIdx="2" presStyleCnt="3" custScaleX="108973" custScaleY="97070" custLinFactNeighborX="262" custLinFactNeighborY="-107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C3640CB9-F6D2-4136-B86A-DB78A0FA9AAC}" type="presOf" srcId="{AEB0735D-1C31-47AB-9A52-9EF18D36FF02}" destId="{A6AE6064-4DCE-4B8B-B005-937708127F69}" srcOrd="0" destOrd="0" presId="urn:microsoft.com/office/officeart/2005/8/layout/default#1"/>
    <dgm:cxn modelId="{50FADAAE-03B2-4FEA-A957-618653A1DCF8}" srcId="{555F1C62-20ED-48D7-ACD6-E3E12F111737}" destId="{E08538AA-5B83-4622-9C14-C22107B26E70}" srcOrd="0" destOrd="0" parTransId="{FA32ED33-F8EA-4ED0-8AB0-25B9C921F24C}" sibTransId="{4094128C-75F0-4541-B9A4-CC2E5990151A}"/>
    <dgm:cxn modelId="{16C97590-4923-4567-8D43-BD44BEBA57A9}" type="presOf" srcId="{E08538AA-5B83-4622-9C14-C22107B26E70}" destId="{92504460-2254-4187-AF06-47E0C890FEF7}" srcOrd="0" destOrd="0" presId="urn:microsoft.com/office/officeart/2005/8/layout/default#1"/>
    <dgm:cxn modelId="{4F62C994-03A9-4B30-ABA7-41FE20687ED7}" srcId="{555F1C62-20ED-48D7-ACD6-E3E12F111737}" destId="{AEB0735D-1C31-47AB-9A52-9EF18D36FF02}" srcOrd="2" destOrd="0" parTransId="{27D4FAF7-0E4B-4E67-812A-FBBFFF3E2F26}" sibTransId="{34AA204C-236F-4BA0-A8E3-A1C532252A17}"/>
    <dgm:cxn modelId="{67191E03-D7E4-43B0-B80E-806CD548366B}" srcId="{555F1C62-20ED-48D7-ACD6-E3E12F111737}" destId="{9329CDE2-9E22-44E2-9136-A5B217CC0E11}" srcOrd="1" destOrd="0" parTransId="{3DC0F953-5B52-4117-BB87-5127012D3E69}" sibTransId="{3BAC0333-2B8E-4936-BA2F-7904FFF4CD13}"/>
    <dgm:cxn modelId="{715447A7-1378-4424-AEEB-D2D84E7D5DE9}" type="presOf" srcId="{9329CDE2-9E22-44E2-9136-A5B217CC0E11}" destId="{9303A9CD-3D42-44E6-9ED5-0B356ABECDF3}" srcOrd="0" destOrd="0" presId="urn:microsoft.com/office/officeart/2005/8/layout/default#1"/>
    <dgm:cxn modelId="{FB71B99A-1484-45BB-81F6-8400DE8BB5DC}" type="presOf" srcId="{555F1C62-20ED-48D7-ACD6-E3E12F111737}" destId="{3A9743A0-3461-4C68-90CC-9D85AE9BD85F}" srcOrd="0" destOrd="0" presId="urn:microsoft.com/office/officeart/2005/8/layout/default#1"/>
    <dgm:cxn modelId="{FFF69FEF-3568-4CE9-A327-D9B017FF1266}" type="presParOf" srcId="{3A9743A0-3461-4C68-90CC-9D85AE9BD85F}" destId="{92504460-2254-4187-AF06-47E0C890FEF7}" srcOrd="0" destOrd="0" presId="urn:microsoft.com/office/officeart/2005/8/layout/default#1"/>
    <dgm:cxn modelId="{15E5FBAF-874B-4B33-9ADC-AF74D3551C67}" type="presParOf" srcId="{3A9743A0-3461-4C68-90CC-9D85AE9BD85F}" destId="{CAA9D297-7A50-44B5-8D26-FF5AA5C8D33C}" srcOrd="1" destOrd="0" presId="urn:microsoft.com/office/officeart/2005/8/layout/default#1"/>
    <dgm:cxn modelId="{5767953E-839D-445F-846C-231735391391}" type="presParOf" srcId="{3A9743A0-3461-4C68-90CC-9D85AE9BD85F}" destId="{9303A9CD-3D42-44E6-9ED5-0B356ABECDF3}" srcOrd="2" destOrd="0" presId="urn:microsoft.com/office/officeart/2005/8/layout/default#1"/>
    <dgm:cxn modelId="{EA3CC161-2282-4BC4-AF2D-0F2B180C3552}" type="presParOf" srcId="{3A9743A0-3461-4C68-90CC-9D85AE9BD85F}" destId="{F98C14DB-8D85-4404-B461-06045436D618}" srcOrd="3" destOrd="0" presId="urn:microsoft.com/office/officeart/2005/8/layout/default#1"/>
    <dgm:cxn modelId="{DC14226F-9A63-47B3-90CF-4B58189E52D4}" type="presParOf" srcId="{3A9743A0-3461-4C68-90CC-9D85AE9BD85F}" destId="{A6AE6064-4DCE-4B8B-B005-937708127F69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55F1C62-20ED-48D7-ACD6-E3E12F111737}" type="doc">
      <dgm:prSet loTypeId="urn:microsoft.com/office/officeart/2005/8/layout/default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E08538AA-5B83-4622-9C14-C22107B26E70}">
      <dgm:prSet phldrT="[Text]" custT="1"/>
      <dgm:spPr>
        <a:solidFill>
          <a:srgbClr val="4FBCBF"/>
        </a:solidFill>
      </dgm:spPr>
      <dgm:t>
        <a:bodyPr/>
        <a:lstStyle/>
        <a:p>
          <a:pPr>
            <a:spcAft>
              <a:spcPts val="0"/>
            </a:spcAft>
          </a:pPr>
          <a:r>
            <a:rPr lang="en-GB" sz="3200" dirty="0"/>
            <a:t>A/S Maths &amp;</a:t>
          </a:r>
        </a:p>
        <a:p>
          <a:pPr>
            <a:spcAft>
              <a:spcPct val="35000"/>
            </a:spcAft>
          </a:pPr>
          <a:r>
            <a:rPr lang="en-GB" sz="3200" dirty="0"/>
            <a:t>A2 Maths</a:t>
          </a:r>
        </a:p>
        <a:p>
          <a:pPr>
            <a:spcAft>
              <a:spcPct val="35000"/>
            </a:spcAft>
          </a:pPr>
          <a:r>
            <a:rPr lang="en-GB" sz="2400" dirty="0"/>
            <a:t>Complex maths in straightforward settings</a:t>
          </a:r>
        </a:p>
      </dgm:t>
    </dgm:pt>
    <dgm:pt modelId="{FA32ED33-F8EA-4ED0-8AB0-25B9C921F24C}" type="parTrans" cxnId="{50FADAAE-03B2-4FEA-A957-618653A1DCF8}">
      <dgm:prSet/>
      <dgm:spPr/>
      <dgm:t>
        <a:bodyPr/>
        <a:lstStyle/>
        <a:p>
          <a:endParaRPr lang="en-GB"/>
        </a:p>
      </dgm:t>
    </dgm:pt>
    <dgm:pt modelId="{4094128C-75F0-4541-B9A4-CC2E5990151A}" type="sibTrans" cxnId="{50FADAAE-03B2-4FEA-A957-618653A1DCF8}">
      <dgm:prSet/>
      <dgm:spPr/>
      <dgm:t>
        <a:bodyPr/>
        <a:lstStyle/>
        <a:p>
          <a:endParaRPr lang="en-GB"/>
        </a:p>
      </dgm:t>
    </dgm:pt>
    <dgm:pt modelId="{9329CDE2-9E22-44E2-9136-A5B217CC0E11}">
      <dgm:prSet phldrT="[Text]" custT="1"/>
      <dgm:spPr>
        <a:solidFill>
          <a:srgbClr val="4FBCBF"/>
        </a:solidFill>
      </dgm:spPr>
      <dgm:t>
        <a:bodyPr/>
        <a:lstStyle/>
        <a:p>
          <a:r>
            <a:rPr lang="en-GB" sz="3200" dirty="0"/>
            <a:t>Core Maths</a:t>
          </a:r>
        </a:p>
        <a:p>
          <a:r>
            <a:rPr lang="en-GB" sz="2400" dirty="0"/>
            <a:t>Straightforward maths in complex settings</a:t>
          </a:r>
        </a:p>
      </dgm:t>
    </dgm:pt>
    <dgm:pt modelId="{3DC0F953-5B52-4117-BB87-5127012D3E69}" type="parTrans" cxnId="{67191E03-D7E4-43B0-B80E-806CD548366B}">
      <dgm:prSet/>
      <dgm:spPr/>
      <dgm:t>
        <a:bodyPr/>
        <a:lstStyle/>
        <a:p>
          <a:endParaRPr lang="en-GB"/>
        </a:p>
      </dgm:t>
    </dgm:pt>
    <dgm:pt modelId="{3BAC0333-2B8E-4936-BA2F-7904FFF4CD13}" type="sibTrans" cxnId="{67191E03-D7E4-43B0-B80E-806CD548366B}">
      <dgm:prSet/>
      <dgm:spPr/>
      <dgm:t>
        <a:bodyPr/>
        <a:lstStyle/>
        <a:p>
          <a:endParaRPr lang="en-GB"/>
        </a:p>
      </dgm:t>
    </dgm:pt>
    <dgm:pt modelId="{AEB0735D-1C31-47AB-9A52-9EF18D36FF02}">
      <dgm:prSet phldrT="[Text]" custT="1"/>
      <dgm:spPr>
        <a:solidFill>
          <a:srgbClr val="4FBCBF"/>
        </a:solidFill>
      </dgm:spPr>
      <dgm:t>
        <a:bodyPr/>
        <a:lstStyle/>
        <a:p>
          <a:r>
            <a:rPr lang="en-GB" sz="3200" dirty="0"/>
            <a:t>GCSE</a:t>
          </a:r>
        </a:p>
        <a:p>
          <a:r>
            <a:rPr lang="en-GB" sz="2400" dirty="0"/>
            <a:t>Straightforward maths in straightforward settings </a:t>
          </a:r>
        </a:p>
        <a:p>
          <a:r>
            <a:rPr lang="en-GB" sz="2400" dirty="0"/>
            <a:t>(but those settings are getting harder!)</a:t>
          </a:r>
        </a:p>
      </dgm:t>
    </dgm:pt>
    <dgm:pt modelId="{27D4FAF7-0E4B-4E67-812A-FBBFFF3E2F26}" type="parTrans" cxnId="{4F62C994-03A9-4B30-ABA7-41FE20687ED7}">
      <dgm:prSet/>
      <dgm:spPr/>
      <dgm:t>
        <a:bodyPr/>
        <a:lstStyle/>
        <a:p>
          <a:endParaRPr lang="en-GB"/>
        </a:p>
      </dgm:t>
    </dgm:pt>
    <dgm:pt modelId="{34AA204C-236F-4BA0-A8E3-A1C532252A17}" type="sibTrans" cxnId="{4F62C994-03A9-4B30-ABA7-41FE20687ED7}">
      <dgm:prSet/>
      <dgm:spPr/>
      <dgm:t>
        <a:bodyPr/>
        <a:lstStyle/>
        <a:p>
          <a:endParaRPr lang="en-GB"/>
        </a:p>
      </dgm:t>
    </dgm:pt>
    <dgm:pt modelId="{3A9743A0-3461-4C68-90CC-9D85AE9BD85F}" type="pres">
      <dgm:prSet presAssocID="{555F1C62-20ED-48D7-ACD6-E3E12F111737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GB"/>
        </a:p>
      </dgm:t>
    </dgm:pt>
    <dgm:pt modelId="{92504460-2254-4187-AF06-47E0C890FEF7}" type="pres">
      <dgm:prSet presAssocID="{E08538AA-5B83-4622-9C14-C22107B26E70}" presName="node" presStyleLbl="node1" presStyleIdx="0" presStyleCnt="3" custScaleX="84063" custScaleY="90921" custLinFactNeighborX="-1028" custLinFactNeighborY="-18188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CAA9D297-7A50-44B5-8D26-FF5AA5C8D33C}" type="pres">
      <dgm:prSet presAssocID="{4094128C-75F0-4541-B9A4-CC2E5990151A}" presName="sibTrans" presStyleCnt="0"/>
      <dgm:spPr/>
    </dgm:pt>
    <dgm:pt modelId="{9303A9CD-3D42-44E6-9ED5-0B356ABECDF3}" type="pres">
      <dgm:prSet presAssocID="{9329CDE2-9E22-44E2-9136-A5B217CC0E11}" presName="node" presStyleLbl="node1" presStyleIdx="1" presStyleCnt="3" custScaleX="82027" custScaleY="91382" custLinFactY="-7295" custLinFactNeighborX="90030" custLinFactNeighborY="-100000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  <dgm:pt modelId="{F98C14DB-8D85-4404-B461-06045436D618}" type="pres">
      <dgm:prSet presAssocID="{3BAC0333-2B8E-4936-BA2F-7904FFF4CD13}" presName="sibTrans" presStyleCnt="0"/>
      <dgm:spPr/>
    </dgm:pt>
    <dgm:pt modelId="{A6AE6064-4DCE-4B8B-B005-937708127F69}" type="pres">
      <dgm:prSet presAssocID="{AEB0735D-1C31-47AB-9A52-9EF18D36FF02}" presName="node" presStyleLbl="node1" presStyleIdx="2" presStyleCnt="3" custScaleX="108973" custScaleY="97070" custLinFactNeighborX="262" custLinFactNeighborY="-10733">
        <dgm:presLayoutVars>
          <dgm:bulletEnabled val="1"/>
        </dgm:presLayoutVars>
      </dgm:prSet>
      <dgm:spPr/>
      <dgm:t>
        <a:bodyPr/>
        <a:lstStyle/>
        <a:p>
          <a:endParaRPr lang="en-GB"/>
        </a:p>
      </dgm:t>
    </dgm:pt>
  </dgm:ptLst>
  <dgm:cxnLst>
    <dgm:cxn modelId="{96A6E954-A772-4077-B011-C32EEC0F06D3}" type="presOf" srcId="{E08538AA-5B83-4622-9C14-C22107B26E70}" destId="{92504460-2254-4187-AF06-47E0C890FEF7}" srcOrd="0" destOrd="0" presId="urn:microsoft.com/office/officeart/2005/8/layout/default#2"/>
    <dgm:cxn modelId="{1BEB8230-AFD9-44A1-875E-C3CB9656427C}" type="presOf" srcId="{555F1C62-20ED-48D7-ACD6-E3E12F111737}" destId="{3A9743A0-3461-4C68-90CC-9D85AE9BD85F}" srcOrd="0" destOrd="0" presId="urn:microsoft.com/office/officeart/2005/8/layout/default#2"/>
    <dgm:cxn modelId="{4F62C994-03A9-4B30-ABA7-41FE20687ED7}" srcId="{555F1C62-20ED-48D7-ACD6-E3E12F111737}" destId="{AEB0735D-1C31-47AB-9A52-9EF18D36FF02}" srcOrd="2" destOrd="0" parTransId="{27D4FAF7-0E4B-4E67-812A-FBBFFF3E2F26}" sibTransId="{34AA204C-236F-4BA0-A8E3-A1C532252A17}"/>
    <dgm:cxn modelId="{50FADAAE-03B2-4FEA-A957-618653A1DCF8}" srcId="{555F1C62-20ED-48D7-ACD6-E3E12F111737}" destId="{E08538AA-5B83-4622-9C14-C22107B26E70}" srcOrd="0" destOrd="0" parTransId="{FA32ED33-F8EA-4ED0-8AB0-25B9C921F24C}" sibTransId="{4094128C-75F0-4541-B9A4-CC2E5990151A}"/>
    <dgm:cxn modelId="{67191E03-D7E4-43B0-B80E-806CD548366B}" srcId="{555F1C62-20ED-48D7-ACD6-E3E12F111737}" destId="{9329CDE2-9E22-44E2-9136-A5B217CC0E11}" srcOrd="1" destOrd="0" parTransId="{3DC0F953-5B52-4117-BB87-5127012D3E69}" sibTransId="{3BAC0333-2B8E-4936-BA2F-7904FFF4CD13}"/>
    <dgm:cxn modelId="{A195CF7D-38E5-4572-B675-E09BA8686E25}" type="presOf" srcId="{9329CDE2-9E22-44E2-9136-A5B217CC0E11}" destId="{9303A9CD-3D42-44E6-9ED5-0B356ABECDF3}" srcOrd="0" destOrd="0" presId="urn:microsoft.com/office/officeart/2005/8/layout/default#2"/>
    <dgm:cxn modelId="{52678903-825E-4BA1-AF52-AA8C5E6EEF7A}" type="presOf" srcId="{AEB0735D-1C31-47AB-9A52-9EF18D36FF02}" destId="{A6AE6064-4DCE-4B8B-B005-937708127F69}" srcOrd="0" destOrd="0" presId="urn:microsoft.com/office/officeart/2005/8/layout/default#2"/>
    <dgm:cxn modelId="{8E63D6A6-2B83-4C89-8164-2ECA7970A8A3}" type="presParOf" srcId="{3A9743A0-3461-4C68-90CC-9D85AE9BD85F}" destId="{92504460-2254-4187-AF06-47E0C890FEF7}" srcOrd="0" destOrd="0" presId="urn:microsoft.com/office/officeart/2005/8/layout/default#2"/>
    <dgm:cxn modelId="{1DE3CC00-8CCF-413D-BCC4-7E02E0273E9F}" type="presParOf" srcId="{3A9743A0-3461-4C68-90CC-9D85AE9BD85F}" destId="{CAA9D297-7A50-44B5-8D26-FF5AA5C8D33C}" srcOrd="1" destOrd="0" presId="urn:microsoft.com/office/officeart/2005/8/layout/default#2"/>
    <dgm:cxn modelId="{E31D126B-CA3A-4935-BDA5-1627F0FD2238}" type="presParOf" srcId="{3A9743A0-3461-4C68-90CC-9D85AE9BD85F}" destId="{9303A9CD-3D42-44E6-9ED5-0B356ABECDF3}" srcOrd="2" destOrd="0" presId="urn:microsoft.com/office/officeart/2005/8/layout/default#2"/>
    <dgm:cxn modelId="{11AF0351-C91F-40F9-91AB-2F6F833517C5}" type="presParOf" srcId="{3A9743A0-3461-4C68-90CC-9D85AE9BD85F}" destId="{F98C14DB-8D85-4404-B461-06045436D618}" srcOrd="3" destOrd="0" presId="urn:microsoft.com/office/officeart/2005/8/layout/default#2"/>
    <dgm:cxn modelId="{6B1472CB-A274-4781-A1DD-47359A815300}" type="presParOf" srcId="{3A9743A0-3461-4C68-90CC-9D85AE9BD85F}" destId="{A6AE6064-4DCE-4B8B-B005-937708127F69}" srcOrd="4" destOrd="0" presId="urn:microsoft.com/office/officeart/2005/8/layout/default#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2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Core Maths Support Programme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995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BAE2F0-A127-F544-9CDA-BBA1FFD5D1DA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2" y="9428009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995" y="9428009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2D00B0-13D6-C244-B837-BAE28362CB3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478950"/>
      </p:ext>
    </p:extLst>
  </p:cSld>
  <p:clrMap bg1="lt1" tx1="dk1" bg2="lt2" tx2="dk2" accent1="accent1" accent2="accent2" accent3="accent3" accent4="accent4" accent5="accent5" accent6="accent6" hlink="hlink" folHlink="folHlink"/>
  <p:hf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en-US"/>
              <a:t>Core Maths Support Programme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995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AF1874-1435-A54D-816A-4A2F5B046569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5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009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995" y="9428009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4B35B6-0E3F-6C48-B35A-C7A4364DB6E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391320"/>
      </p:ext>
    </p:extLst>
  </p:cSld>
  <p:clrMap bg1="lt1" tx1="dk1" bg2="lt2" tx2="dk2" accent1="accent1" accent2="accent2" accent3="accent3" accent4="accent4" accent5="accent5" accent6="accent6" hlink="hlink" folHlink="folHlink"/>
  <p:hf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35B6-0E3F-6C48-B35A-C7A4364DB6E9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Core Maths Support Programme</a:t>
            </a:r>
          </a:p>
        </p:txBody>
      </p:sp>
    </p:spTree>
    <p:extLst>
      <p:ext uri="{BB962C8B-B14F-4D97-AF65-F5344CB8AC3E}">
        <p14:creationId xmlns:p14="http://schemas.microsoft.com/office/powerpoint/2010/main" val="4098590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94B35B6-0E3F-6C48-B35A-C7A4364DB6E9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/>
              <a:t>Core Maths Support Programme</a:t>
            </a:r>
          </a:p>
        </p:txBody>
      </p:sp>
    </p:spTree>
    <p:extLst>
      <p:ext uri="{BB962C8B-B14F-4D97-AF65-F5344CB8AC3E}">
        <p14:creationId xmlns:p14="http://schemas.microsoft.com/office/powerpoint/2010/main" val="40985903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AA104-8AA5-4497-A61D-CF4177F3B8E3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12403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AA104-8AA5-4497-A61D-CF4177F3B8E3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3223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03AA104-8AA5-4497-A61D-CF4177F3B8E3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09800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/>
              <a:t>Core Maths Support Programme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4B35B6-0E3F-6C48-B35A-C7A4364DB6E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7134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werpoint Heading">
    <p:bg>
      <p:bgPr>
        <a:solidFill>
          <a:srgbClr val="4FB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12"/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2438400"/>
            <a:ext cx="6332400" cy="648000"/>
          </a:xfrm>
          <a:prstGeom prst="rect">
            <a:avLst/>
          </a:prstGeom>
        </p:spPr>
        <p:txBody>
          <a:bodyPr vert="horz" lIns="0" tIns="0" rIns="0" bIns="0"/>
          <a:lstStyle>
            <a:lvl1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3600" b="1" i="0" baseline="0">
                <a:solidFill>
                  <a:schemeClr val="bg1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 err="1"/>
              <a:t>Powerpoint</a:t>
            </a:r>
            <a:r>
              <a:rPr lang="en-US" dirty="0"/>
              <a:t> heading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5" name="Picture 4" descr="Core Maths Powerpoint Head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00225"/>
          </a:xfrm>
          <a:prstGeom prst="rect">
            <a:avLst/>
          </a:prstGeom>
        </p:spPr>
      </p:pic>
      <p:sp>
        <p:nvSpPr>
          <p:cNvPr id="8" name="Title 7"/>
          <p:cNvSpPr>
            <a:spLocks noGrp="1"/>
          </p:cNvSpPr>
          <p:nvPr>
            <p:ph type="title" hasCustomPrompt="1"/>
          </p:nvPr>
        </p:nvSpPr>
        <p:spPr>
          <a:xfrm>
            <a:off x="1440000" y="3204000"/>
            <a:ext cx="6332400" cy="11430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000">
                <a:latin typeface="Verdana"/>
                <a:cs typeface="Verdana"/>
              </a:defRPr>
            </a:lvl1pPr>
          </a:lstStyle>
          <a:p>
            <a:r>
              <a:rPr lang="en-GB" dirty="0"/>
              <a:t>Presenter name</a:t>
            </a:r>
            <a:endParaRPr lang="en-US" dirty="0"/>
          </a:p>
        </p:txBody>
      </p:sp>
    </p:spTree>
  </p:cSld>
  <p:clrMapOvr>
    <a:masterClrMapping/>
  </p:clrMapOvr>
  <p:transition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Divider">
    <p:bg>
      <p:bgPr>
        <a:solidFill>
          <a:srgbClr val="4FBCB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 descr="Core Maths Powerpoint Header Abreviated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1800225"/>
          </a:xfrm>
          <a:prstGeom prst="rect">
            <a:avLst/>
          </a:prstGeom>
        </p:spPr>
      </p:pic>
      <p:sp>
        <p:nvSpPr>
          <p:cNvPr id="28" name="Text Placeholder 27"/>
          <p:cNvSpPr>
            <a:spLocks noGrp="1"/>
          </p:cNvSpPr>
          <p:nvPr>
            <p:ph type="body" sz="quarter" idx="10" hasCustomPrompt="1"/>
          </p:nvPr>
        </p:nvSpPr>
        <p:spPr>
          <a:xfrm>
            <a:off x="1440000" y="2520000"/>
            <a:ext cx="6400800" cy="2514600"/>
          </a:xfrm>
          <a:prstGeom prst="rect">
            <a:avLst/>
          </a:prstGeom>
        </p:spPr>
        <p:txBody>
          <a:bodyPr vert="horz" lIns="0" tIns="0" rIns="0" bIns="0"/>
          <a:lstStyle>
            <a:lvl1pPr marL="0" indent="0">
              <a:lnSpc>
                <a:spcPts val="3300"/>
              </a:lnSpc>
              <a:buFontTx/>
              <a:buNone/>
              <a:defRPr sz="2600" b="1" i="0">
                <a:solidFill>
                  <a:srgbClr val="FFFFF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GB" dirty="0"/>
              <a:t>Section divider – et </a:t>
            </a:r>
            <a:r>
              <a:rPr lang="en-GB" dirty="0" err="1"/>
              <a:t>tamen</a:t>
            </a:r>
            <a:r>
              <a:rPr lang="en-GB" dirty="0"/>
              <a:t> in </a:t>
            </a:r>
            <a:r>
              <a:rPr lang="en-GB" dirty="0" err="1"/>
              <a:t>busdam</a:t>
            </a:r>
            <a:r>
              <a:rPr lang="en-GB" dirty="0"/>
              <a:t> </a:t>
            </a:r>
            <a:r>
              <a:rPr lang="en-GB" dirty="0" err="1"/>
              <a:t>pecun</a:t>
            </a:r>
            <a:r>
              <a:rPr lang="en-GB" dirty="0"/>
              <a:t> </a:t>
            </a:r>
            <a:r>
              <a:rPr lang="en-GB" dirty="0" err="1"/>
              <a:t>estis</a:t>
            </a:r>
            <a:r>
              <a:rPr lang="en-GB" dirty="0"/>
              <a:t> </a:t>
            </a:r>
            <a:r>
              <a:rPr lang="en-GB" dirty="0" err="1"/>
              <a:t>latitud</a:t>
            </a:r>
            <a:r>
              <a:rPr lang="en-GB" dirty="0"/>
              <a:t> </a:t>
            </a:r>
            <a:r>
              <a:rPr lang="en-GB" dirty="0" err="1"/>
              <a:t>inus</a:t>
            </a:r>
            <a:r>
              <a:rPr lang="en-GB" dirty="0"/>
              <a:t> </a:t>
            </a:r>
            <a:r>
              <a:rPr lang="en-GB" dirty="0" err="1"/>
              <a:t>extatis</a:t>
            </a:r>
            <a:endParaRPr lang="en-US" dirty="0"/>
          </a:p>
        </p:txBody>
      </p:sp>
    </p:spTree>
  </p:cSld>
  <p:clrMapOvr>
    <a:masterClrMapping/>
  </p:clrMapOvr>
  <p:transition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440000" y="900000"/>
            <a:ext cx="7010400" cy="533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600" b="1" i="0" baseline="0">
                <a:solidFill>
                  <a:srgbClr val="4FBCB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6" name="Picture 5" descr="Core Maths Powerpoint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5057775"/>
            <a:ext cx="9144001" cy="1800225"/>
          </a:xfrm>
          <a:prstGeom prst="rect">
            <a:avLst/>
          </a:prstGeom>
        </p:spPr>
      </p:pic>
      <p:sp>
        <p:nvSpPr>
          <p:cNvPr id="7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16000" y="1620000"/>
            <a:ext cx="7342200" cy="3886200"/>
          </a:xfrm>
          <a:prstGeom prst="rect">
            <a:avLst/>
          </a:prstGeom>
        </p:spPr>
        <p:txBody>
          <a:bodyPr vert="horz" lIns="0" tIns="0" rIns="0" bIns="0"/>
          <a:lstStyle>
            <a:lvl1pPr marL="324000" indent="-324000">
              <a:buClr>
                <a:srgbClr val="4FBCBF"/>
              </a:buClr>
              <a:buSzPct val="125000"/>
              <a:buFont typeface="STIXGeneral-Regular"/>
              <a:buChar char="▪"/>
              <a:defRPr sz="2200">
                <a:latin typeface="Verdana"/>
                <a:cs typeface="Verdana"/>
              </a:defRPr>
            </a:lvl1pPr>
            <a:lvl2pPr>
              <a:defRPr sz="2200">
                <a:latin typeface="Verdana"/>
                <a:cs typeface="Verdana"/>
              </a:defRPr>
            </a:lvl2pPr>
            <a:lvl3pPr>
              <a:defRPr sz="2200">
                <a:latin typeface="Verdana"/>
                <a:cs typeface="Verdana"/>
              </a:defRPr>
            </a:lvl3pPr>
            <a:lvl4pPr>
              <a:defRPr sz="2200">
                <a:latin typeface="Verdana"/>
                <a:cs typeface="Verdana"/>
              </a:defRPr>
            </a:lvl4pPr>
            <a:lvl5pPr>
              <a:defRPr sz="2200">
                <a:latin typeface="Verdana"/>
                <a:cs typeface="Verdana"/>
              </a:defRPr>
            </a:lvl5pPr>
          </a:lstStyle>
          <a:p>
            <a:pPr lvl="0"/>
            <a:r>
              <a:rPr lang="en-GB" dirty="0"/>
              <a:t>Bullet point text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Bullet point text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Bullet point text</a:t>
            </a:r>
          </a:p>
        </p:txBody>
      </p:sp>
    </p:spTree>
  </p:cSld>
  <p:clrMapOvr>
    <a:masterClrMapping/>
  </p:clrMapOvr>
  <p:transition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ing bullet poin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19"/>
          <p:cNvSpPr>
            <a:spLocks noGrp="1"/>
          </p:cNvSpPr>
          <p:nvPr>
            <p:ph type="body" sz="quarter" idx="11" hasCustomPrompt="1"/>
          </p:nvPr>
        </p:nvSpPr>
        <p:spPr>
          <a:xfrm>
            <a:off x="1440000" y="900000"/>
            <a:ext cx="7010400" cy="533400"/>
          </a:xfrm>
          <a:prstGeom prst="rect">
            <a:avLst/>
          </a:prstGeom>
        </p:spPr>
        <p:txBody>
          <a:bodyPr vert="horz" lIns="0" tIns="0" rIns="0" bIns="0"/>
          <a:lstStyle>
            <a:lvl1pPr>
              <a:defRPr sz="2600" b="1" i="0" baseline="0">
                <a:solidFill>
                  <a:srgbClr val="4FBCBF"/>
                </a:solidFill>
                <a:latin typeface="Verdana"/>
                <a:cs typeface="Verdana"/>
              </a:defRPr>
            </a:lvl1pPr>
          </a:lstStyle>
          <a:p>
            <a:pPr lvl="0"/>
            <a:r>
              <a:rPr lang="en-US" dirty="0"/>
              <a:t>Slide title</a:t>
            </a:r>
          </a:p>
        </p:txBody>
      </p:sp>
      <p:pic>
        <p:nvPicPr>
          <p:cNvPr id="7" name="Picture 6" descr="Core Maths Powerpoint Footer.pn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1" y="5057775"/>
            <a:ext cx="9144001" cy="1800225"/>
          </a:xfrm>
          <a:prstGeom prst="rect">
            <a:avLst/>
          </a:prstGeom>
        </p:spPr>
      </p:pic>
      <p:sp>
        <p:nvSpPr>
          <p:cNvPr id="10" name="Text Placeholder 4"/>
          <p:cNvSpPr>
            <a:spLocks noGrp="1"/>
          </p:cNvSpPr>
          <p:nvPr>
            <p:ph type="body" sz="quarter" idx="12" hasCustomPrompt="1"/>
          </p:nvPr>
        </p:nvSpPr>
        <p:spPr>
          <a:xfrm>
            <a:off x="1116000" y="1620000"/>
            <a:ext cx="7342200" cy="3886200"/>
          </a:xfrm>
          <a:prstGeom prst="rect">
            <a:avLst/>
          </a:prstGeom>
        </p:spPr>
        <p:txBody>
          <a:bodyPr vert="horz" lIns="0" tIns="0" rIns="0" bIns="0"/>
          <a:lstStyle>
            <a:lvl1pPr marL="324000" indent="-324000">
              <a:buClr>
                <a:srgbClr val="4FBCBF"/>
              </a:buClr>
              <a:buSzPct val="100000"/>
              <a:buFont typeface="Wingdings" charset="2"/>
              <a:buAutoNum type="arabicPlain"/>
              <a:defRPr sz="2200" baseline="0">
                <a:latin typeface="Verdana"/>
                <a:cs typeface="Verdana"/>
              </a:defRPr>
            </a:lvl1pPr>
            <a:lvl2pPr>
              <a:defRPr sz="2200">
                <a:latin typeface="Verdana"/>
                <a:cs typeface="Verdana"/>
              </a:defRPr>
            </a:lvl2pPr>
            <a:lvl3pPr>
              <a:defRPr sz="2200">
                <a:latin typeface="Verdana"/>
                <a:cs typeface="Verdana"/>
              </a:defRPr>
            </a:lvl3pPr>
            <a:lvl4pPr>
              <a:defRPr sz="2200">
                <a:latin typeface="Verdana"/>
                <a:cs typeface="Verdana"/>
              </a:defRPr>
            </a:lvl4pPr>
            <a:lvl5pPr>
              <a:defRPr sz="2200">
                <a:latin typeface="Verdana"/>
                <a:cs typeface="Verdana"/>
              </a:defRPr>
            </a:lvl5pPr>
          </a:lstStyle>
          <a:p>
            <a:pPr lvl="0"/>
            <a:r>
              <a:rPr lang="en-GB" dirty="0"/>
              <a:t>Numbered bullet point text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Numbered bullet point text</a:t>
            </a:r>
          </a:p>
          <a:p>
            <a:pPr lvl="0"/>
            <a:endParaRPr lang="en-GB" dirty="0"/>
          </a:p>
          <a:p>
            <a:pPr lvl="0"/>
            <a:r>
              <a:rPr lang="en-GB" dirty="0"/>
              <a:t>Numbered bullet point text</a:t>
            </a:r>
          </a:p>
        </p:txBody>
      </p:sp>
    </p:spTree>
  </p:cSld>
  <p:clrMapOvr>
    <a:masterClrMapping/>
  </p:clrMapOvr>
  <p:transition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A93292F1-6EF7-D64C-B0BA-7C2C12DFD52F}" type="datetimeFigureOut">
              <a:rPr lang="en-US" smtClean="0"/>
              <a:pPr/>
              <a:t>4/13/2017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51E92BB7-64B1-A94A-BDE0-0AF13C49316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48380"/>
      </p:ext>
    </p:extLst>
  </p:cSld>
  <p:clrMapOvr>
    <a:masterClrMapping/>
  </p:clrMapOvr>
  <p:transition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2C0EF-D7E0-45E3-91BB-B0D996F719C2}" type="datetimeFigureOut">
              <a:rPr lang="en-GB"/>
              <a:pPr>
                <a:defRPr/>
              </a:pPr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5F376A-FE58-4E75-82EA-F9443308763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F460F3-7011-4F8B-B397-FE5E90EE9400}" type="datetimeFigureOut">
              <a:rPr lang="en-GB"/>
              <a:pPr>
                <a:defRPr/>
              </a:pPr>
              <a:t>13/04/2017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6E906F-CECC-465F-903D-8405D42CBCB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ransition advTm="500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UqVWmNc_n9A" TargetMode="Externa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dCWDqzOB_28" TargetMode="External"/><Relationship Id="rId2" Type="http://schemas.openxmlformats.org/officeDocument/2006/relationships/hyperlink" Target="https://youtu.be/jpgPsNVl2fA" TargetMode="Externa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wmf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t="3542"/>
          <a:stretch>
            <a:fillRect/>
          </a:stretch>
        </p:blipFill>
        <p:spPr bwMode="auto">
          <a:xfrm>
            <a:off x="838200" y="533400"/>
            <a:ext cx="7658100" cy="2075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TextBox 3"/>
          <p:cNvSpPr txBox="1"/>
          <p:nvPr/>
        </p:nvSpPr>
        <p:spPr>
          <a:xfrm>
            <a:off x="876300" y="3200400"/>
            <a:ext cx="76200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4800" dirty="0"/>
              <a:t>Who is it for? </a:t>
            </a:r>
          </a:p>
          <a:p>
            <a:pPr>
              <a:buFont typeface="Arial" pitchFamily="34" charset="0"/>
              <a:buChar char="•"/>
            </a:pPr>
            <a:r>
              <a:rPr lang="en-GB" sz="4800" dirty="0"/>
              <a:t>What’s the content?</a:t>
            </a:r>
          </a:p>
          <a:p>
            <a:pPr>
              <a:buFont typeface="Arial" pitchFamily="34" charset="0"/>
              <a:buChar char="•"/>
            </a:pPr>
            <a:r>
              <a:rPr lang="en-GB" sz="4800" dirty="0"/>
              <a:t> Why should you care?</a:t>
            </a:r>
          </a:p>
          <a:p>
            <a:pPr>
              <a:buFont typeface="Arial" pitchFamily="34" charset="0"/>
              <a:buChar char="•"/>
            </a:pPr>
            <a:r>
              <a:rPr lang="en-GB" sz="4800" dirty="0"/>
              <a:t> What’s it like to teach?</a:t>
            </a:r>
          </a:p>
        </p:txBody>
      </p:sp>
    </p:spTree>
    <p:extLst>
      <p:ext uri="{BB962C8B-B14F-4D97-AF65-F5344CB8AC3E}">
        <p14:creationId xmlns:p14="http://schemas.microsoft.com/office/powerpoint/2010/main" val="1738406581"/>
      </p:ext>
    </p:extLst>
  </p:cSld>
  <p:clrMapOvr>
    <a:masterClrMapping/>
  </p:clrMapOvr>
  <p:transition advTm="5000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533400" y="0"/>
            <a:ext cx="7902913" cy="103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What’s in these courses?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33900" y="3490317"/>
            <a:ext cx="46482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Statistics (Probability):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Stress interpretation (box-plots)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Concerned with the idea of ‘risk’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495800" y="5014317"/>
            <a:ext cx="4724400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Estimation: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practical approximation (inc bounds)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Fermi estimation (not </a:t>
            </a:r>
            <a:r>
              <a:rPr lang="en-GB" sz="2400" dirty="0" err="1"/>
              <a:t>Edexcel</a:t>
            </a:r>
            <a:r>
              <a:rPr lang="en-GB" sz="2400" dirty="0"/>
              <a:t>) 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533900" y="1001037"/>
            <a:ext cx="40386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Financial Maths: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Real rates from real banks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Exchange rates (</a:t>
            </a:r>
            <a:r>
              <a:rPr lang="en-GB" sz="2400" b="1" dirty="0"/>
              <a:t>real</a:t>
            </a:r>
            <a:r>
              <a:rPr lang="en-GB" sz="2400" dirty="0"/>
              <a:t> ones) commission and buy/sell rates)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Taxation (not Edexcel)</a:t>
            </a:r>
          </a:p>
        </p:txBody>
      </p:sp>
      <p:sp>
        <p:nvSpPr>
          <p:cNvPr id="7" name="Left Brace 6"/>
          <p:cNvSpPr/>
          <p:nvPr/>
        </p:nvSpPr>
        <p:spPr>
          <a:xfrm>
            <a:off x="4191000" y="1066800"/>
            <a:ext cx="609600" cy="5486400"/>
          </a:xfrm>
          <a:prstGeom prst="leftBrace">
            <a:avLst>
              <a:gd name="adj1" fmla="val 8333"/>
              <a:gd name="adj2" fmla="val 50746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035050" y="3490317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Modelling</a:t>
            </a:r>
          </a:p>
          <a:p>
            <a:r>
              <a:rPr lang="en-GB" sz="2400" dirty="0"/>
              <a:t>(spreadsheets)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1301119"/>
            <a:ext cx="44958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Critical Analysis</a:t>
            </a:r>
          </a:p>
          <a:p>
            <a:r>
              <a:rPr lang="en-GB" sz="2400" dirty="0"/>
              <a:t>Do the figures support…?</a:t>
            </a:r>
          </a:p>
          <a:p>
            <a:r>
              <a:rPr lang="en-GB" sz="2400" dirty="0"/>
              <a:t>Use the data to defend…</a:t>
            </a:r>
          </a:p>
          <a:p>
            <a:r>
              <a:rPr lang="en-GB" sz="2400" dirty="0"/>
              <a:t>Why is the tax calculation wrong?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71450" y="4940852"/>
            <a:ext cx="4171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‘PROBLEM SOLVING’</a:t>
            </a:r>
            <a:endParaRPr lang="en-GB" sz="2400" b="1" dirty="0"/>
          </a:p>
        </p:txBody>
      </p:sp>
    </p:spTree>
    <p:extLst>
      <p:ext uri="{BB962C8B-B14F-4D97-AF65-F5344CB8AC3E}">
        <p14:creationId xmlns:p14="http://schemas.microsoft.com/office/powerpoint/2010/main" val="39617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 animBg="1"/>
      <p:bldP spid="8" grpId="0"/>
      <p:bldP spid="9" grpId="0" build="p"/>
      <p:bldP spid="10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0"/>
            <a:ext cx="9105900" cy="103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Money: a good place to start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352800" y="2971800"/>
            <a:ext cx="54864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	Sainsbury’s Rates 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		Sell 			Buy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Euro	1.1252			1.3261</a:t>
            </a:r>
          </a:p>
          <a:p>
            <a:pPr>
              <a:spcBef>
                <a:spcPts val="600"/>
              </a:spcBef>
            </a:pPr>
            <a:endParaRPr lang="en-GB" sz="2400" dirty="0"/>
          </a:p>
          <a:p>
            <a:pPr>
              <a:spcBef>
                <a:spcPts val="600"/>
              </a:spcBef>
            </a:pPr>
            <a:r>
              <a:rPr lang="en-GB" sz="2400" dirty="0"/>
              <a:t>Mr McIvor plans to change his currency at Sainsbury’s.  Estimate the commission rate.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04800" y="914400"/>
            <a:ext cx="8534400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Currency Exchange: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Mr McIvor wants to take 500 euros on holiday.  He has £420 and is being offered an exchange rate of 1.13 to the £.  Does he have enough?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5" t="3333" r="14445" b="43333"/>
          <a:stretch/>
        </p:blipFill>
        <p:spPr>
          <a:xfrm>
            <a:off x="473901" y="2971800"/>
            <a:ext cx="2590800" cy="3657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327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0"/>
            <a:ext cx="9105900" cy="103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Money: a good place to start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76600" y="914400"/>
            <a:ext cx="5579301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		Sainsbury’s Rates 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			Sell 			Buy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	Euro	1.1252			1.3261</a:t>
            </a:r>
          </a:p>
          <a:p>
            <a:pPr>
              <a:spcBef>
                <a:spcPts val="600"/>
              </a:spcBef>
            </a:pPr>
            <a:endParaRPr lang="en-GB" sz="2400" dirty="0"/>
          </a:p>
          <a:p>
            <a:pPr>
              <a:spcBef>
                <a:spcPts val="600"/>
              </a:spcBef>
            </a:pPr>
            <a:r>
              <a:rPr lang="en-GB" sz="2400" dirty="0"/>
              <a:t>Mr McIvor plans to change his currency at Sainsbury’s.  Estimate the commission rate.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95" t="3333" r="14445" b="43333"/>
          <a:stretch/>
        </p:blipFill>
        <p:spPr>
          <a:xfrm>
            <a:off x="457200" y="914400"/>
            <a:ext cx="2638456" cy="31242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28600" y="4267200"/>
            <a:ext cx="89153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/>
              <a:t>A SIMPLE APPROACH:  	Pick a sum of money (</a:t>
            </a:r>
            <a:r>
              <a:rPr lang="en-GB" sz="2400" dirty="0" err="1"/>
              <a:t>e.g</a:t>
            </a:r>
            <a:r>
              <a:rPr lang="en-GB" sz="2400" dirty="0"/>
              <a:t> £100)</a:t>
            </a:r>
          </a:p>
          <a:p>
            <a:r>
              <a:rPr lang="en-GB" sz="2400" dirty="0"/>
              <a:t>							convert to euros and back again</a:t>
            </a:r>
          </a:p>
          <a:p>
            <a:r>
              <a:rPr lang="en-GB" sz="2400" dirty="0"/>
              <a:t>		£ to € 				£100 × 1.1252	 = 	€112.52 </a:t>
            </a:r>
          </a:p>
          <a:p>
            <a:r>
              <a:rPr lang="en-GB" sz="2400" dirty="0"/>
              <a:t>		€ to £				€112.52 ÷ 1.3261 = £84.85</a:t>
            </a:r>
          </a:p>
          <a:p>
            <a:r>
              <a:rPr lang="en-GB" sz="2400" dirty="0"/>
              <a:t>Over 15% charged across the 2 transactions so about 7.5% each way</a:t>
            </a:r>
          </a:p>
          <a:p>
            <a:r>
              <a:rPr lang="en-GB" sz="2400" dirty="0"/>
              <a:t>Check with multipliers:  100 x 0.925</a:t>
            </a:r>
            <a:r>
              <a:rPr lang="en-GB" sz="2400" baseline="30000" dirty="0"/>
              <a:t>2</a:t>
            </a:r>
            <a:r>
              <a:rPr lang="en-GB" sz="2400" dirty="0"/>
              <a:t> = £85.56 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95800" y="3620601"/>
            <a:ext cx="2533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MODELLING</a:t>
            </a:r>
          </a:p>
        </p:txBody>
      </p:sp>
    </p:spTree>
    <p:extLst>
      <p:ext uri="{BB962C8B-B14F-4D97-AF65-F5344CB8AC3E}">
        <p14:creationId xmlns:p14="http://schemas.microsoft.com/office/powerpoint/2010/main" val="3313252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uiExpand="1" build="p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0"/>
            <a:ext cx="9105900" cy="103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Money: a good place to start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80871"/>
            <a:ext cx="847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but students need to be good with </a:t>
            </a:r>
            <a:r>
              <a:rPr lang="en-GB" sz="3600" b="1" i="1" dirty="0"/>
              <a:t>MULTIPLIERS</a:t>
            </a:r>
            <a:endParaRPr lang="en-GB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228600" y="1953537"/>
            <a:ext cx="860790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ANY METHOD YOU LIKE		USING MULTIPLIERS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Calculate 15% of £25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Jack sees a book with an original price of £12 but marked 20% off. How much will jack save?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Jane is looking through the Argos catalogue. She sees a pair of earrings originally priced at £87.99 but marked 25% off. How much will she pay for the earrings?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Max buys a new car for £12000. Given that cars lose 15% of their value every year, how much will the car be worth after 3 years?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a sale all prices are reduced by 30%.  The sale price of a jacket is £70, what was the original price?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Olivia puts £1500 in savings account which pays 3% interest per year. How much will she have after 5 years?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GB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phnoe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was reduced in price from £160 to £140.80. What is the percentage discount.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diamond ring goes up in value from £4500 to £5940.  What was the percentage increase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William got 32/70 on a test. What was his percentage? 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‘All prices include VAT at 20%’.  If a watch is priced at £29.99, what was the price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before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VAT was added?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3934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0"/>
            <a:ext cx="9105900" cy="103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Money: a good place to start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81000" y="780871"/>
            <a:ext cx="84749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but students need to be good with </a:t>
            </a:r>
            <a:r>
              <a:rPr lang="en-GB" sz="3600" b="1" i="1" dirty="0"/>
              <a:t>MULTIPLIERS</a:t>
            </a:r>
            <a:endParaRPr lang="en-GB" sz="3600" i="1" dirty="0"/>
          </a:p>
        </p:txBody>
      </p:sp>
      <p:sp>
        <p:nvSpPr>
          <p:cNvPr id="6" name="Rectangle 5"/>
          <p:cNvSpPr/>
          <p:nvPr/>
        </p:nvSpPr>
        <p:spPr>
          <a:xfrm>
            <a:off x="228600" y="1953537"/>
            <a:ext cx="8607905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>
              <a:spcAft>
                <a:spcPts val="0"/>
              </a:spcAft>
            </a:pPr>
            <a:r>
              <a:rPr lang="en-GB" sz="1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		ANY METHOD YOU LIKE		USING MULTIPLIERS</a:t>
            </a: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Calculate 15% of £25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 Jack sees a book with an original price of £12 but marked 20% off. How much will jack save?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Jane is looking through the Argos catalogue. She sees a pair of earrings originally priced at £87.99 but marked 25% off. How much will she pay for the earrings?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Max buys a new car for £12000. Given that cars lose 15% of their value every year, how much will the car be worth after 3 years?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In a sale all prices are reduced by 30%.  The sale price of a jacket is £70, what was the original price?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Olivia puts £1500 in savings account which pays 3% interest per year. How much will she have after 5 years?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An </a:t>
            </a:r>
            <a:r>
              <a:rPr lang="en-GB" sz="1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phnoe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was reduced in price from £160 to £140.80. What is the percentage discount.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 diamond ring goes up in value from £4500 to £5940.  What was the percentage increase</a:t>
            </a:r>
          </a:p>
          <a:p>
            <a:pPr marL="228600" indent="-228600">
              <a:spcAft>
                <a:spcPts val="0"/>
              </a:spcAft>
              <a:buFont typeface="+mj-lt"/>
              <a:buAutoNum type="arabicPeriod"/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William got 32/70 on a test. What was his percentage? </a:t>
            </a: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endParaRPr lang="en-GB" sz="1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lvl="0" indent="-228600">
              <a:spcAft>
                <a:spcPts val="0"/>
              </a:spcAft>
              <a:buFont typeface="+mj-lt"/>
              <a:buAutoNum type="arabicPeriod"/>
              <a:tabLst>
                <a:tab pos="685800" algn="l"/>
              </a:tabLst>
            </a:pP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‘All prices include VAT at 20%’.  If a watch is priced at £29.99, what was the price </a:t>
            </a:r>
            <a:r>
              <a:rPr lang="en-GB" sz="12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before</a:t>
            </a:r>
            <a:r>
              <a:rPr lang="en-GB" sz="1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VAT was added?</a:t>
            </a:r>
            <a:endParaRPr lang="en-GB" sz="1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58754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0"/>
            <a:ext cx="9105900" cy="103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Percentages and Multipliers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999" y="1371600"/>
            <a:ext cx="8752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Find a basic introduction for students here:</a:t>
            </a:r>
          </a:p>
          <a:p>
            <a:r>
              <a:rPr lang="en-GB" sz="3600" i="1" dirty="0">
                <a:hlinkClick r:id="rId2"/>
              </a:rPr>
              <a:t>https://youtu.be/UqVWmNc_n9A</a:t>
            </a:r>
            <a:endParaRPr lang="en-GB" sz="3600" i="1" dirty="0"/>
          </a:p>
          <a:p>
            <a:endParaRPr lang="en-GB" sz="3600" b="1" i="1" dirty="0"/>
          </a:p>
          <a:p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2411539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mg.clipartfest.com/e21ce55ef046b4a7b4e5a4562313cfa2_money20clipart-transparent-money-clipart_2400-24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7384"/>
            <a:ext cx="8878235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Box 11"/>
          <p:cNvSpPr txBox="1"/>
          <p:nvPr/>
        </p:nvSpPr>
        <p:spPr>
          <a:xfrm>
            <a:off x="467544" y="5373216"/>
            <a:ext cx="80648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this is the amount you earn in ONE YEAR</a:t>
            </a:r>
          </a:p>
          <a:p>
            <a:pPr algn="ctr"/>
            <a:r>
              <a:rPr lang="en-GB" sz="3600" dirty="0"/>
              <a:t>usual abbreviation p.a. (per annum)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211960" y="4797152"/>
            <a:ext cx="0" cy="72008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4899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mg.clipartfest.com/e21ce55ef046b4a7b4e5a4562313cfa2_money20clipart-transparent-money-clipart_2400-24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3068960"/>
            <a:ext cx="344066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2420888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£20 000 pa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16016" y="2420888"/>
            <a:ext cx="5004048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£11 001 - £43 000</a:t>
            </a:r>
          </a:p>
          <a:p>
            <a:endParaRPr lang="en-GB" sz="3600" dirty="0"/>
          </a:p>
          <a:p>
            <a:r>
              <a:rPr lang="en-GB" sz="3600" dirty="0"/>
              <a:t>Tax rate = 20%</a:t>
            </a:r>
          </a:p>
          <a:p>
            <a:endParaRPr lang="en-GB" sz="3600" dirty="0"/>
          </a:p>
          <a:p>
            <a:r>
              <a:rPr lang="en-GB" sz="3600" dirty="0"/>
              <a:t>20% of £20 000 </a:t>
            </a:r>
          </a:p>
          <a:p>
            <a:endParaRPr lang="en-GB" sz="3600" dirty="0"/>
          </a:p>
          <a:p>
            <a:r>
              <a:rPr lang="en-GB" sz="3600" dirty="0"/>
              <a:t>= £4 000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88224" y="5229200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FF0000"/>
                </a:solidFill>
                <a:sym typeface="Wingdings"/>
              </a:rPr>
              <a:t></a:t>
            </a:r>
            <a:endParaRPr lang="en-GB" sz="9600" dirty="0">
              <a:solidFill>
                <a:srgbClr val="FF0000"/>
              </a:solidFill>
            </a:endParaRPr>
          </a:p>
        </p:txBody>
      </p:sp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4" cstate="print"/>
          <a:srcRect t="33261" b="26739"/>
          <a:stretch>
            <a:fillRect/>
          </a:stretch>
        </p:blipFill>
        <p:spPr bwMode="auto">
          <a:xfrm>
            <a:off x="265765" y="188640"/>
            <a:ext cx="887823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8"/>
          <p:cNvSpPr/>
          <p:nvPr/>
        </p:nvSpPr>
        <p:spPr>
          <a:xfrm>
            <a:off x="3429000" y="1376772"/>
            <a:ext cx="4809728" cy="57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8238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build="p" bldLvl="2"/>
      <p:bldP spid="7" grpId="0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img.clipartfest.com/e21ce55ef046b4a7b4e5a4562313cfa2_money20clipart-transparent-money-clipart_2400-240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2468388"/>
            <a:ext cx="3440663" cy="3321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11560" y="1988840"/>
            <a:ext cx="34563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£20 000 pa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4427984" y="2060848"/>
            <a:ext cx="0" cy="360040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H="1">
            <a:off x="179512" y="5661248"/>
            <a:ext cx="453650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251520" y="3717032"/>
            <a:ext cx="4536504" cy="0"/>
          </a:xfrm>
          <a:prstGeom prst="line">
            <a:avLst/>
          </a:prstGeom>
          <a:ln w="635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860032" y="350100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£ 11 000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788024" y="5445224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£ 0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4716016" y="2420888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£ 20 000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72000" y="4509120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tax rate = 0%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6372200" y="2060848"/>
            <a:ext cx="2448272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CALCULATION:</a:t>
            </a:r>
          </a:p>
          <a:p>
            <a:endParaRPr lang="en-GB" dirty="0"/>
          </a:p>
          <a:p>
            <a:r>
              <a:rPr lang="en-GB" dirty="0"/>
              <a:t>£20 000 - £11 000</a:t>
            </a:r>
          </a:p>
          <a:p>
            <a:endParaRPr lang="en-GB" dirty="0"/>
          </a:p>
          <a:p>
            <a:r>
              <a:rPr lang="en-GB" dirty="0"/>
              <a:t>= £9000 taxable income</a:t>
            </a:r>
          </a:p>
          <a:p>
            <a:endParaRPr lang="en-GB" dirty="0"/>
          </a:p>
          <a:p>
            <a:r>
              <a:rPr lang="en-GB" dirty="0"/>
              <a:t>0% of £11 000 = £0</a:t>
            </a:r>
          </a:p>
          <a:p>
            <a:endParaRPr lang="en-GB" dirty="0"/>
          </a:p>
          <a:p>
            <a:r>
              <a:rPr lang="en-GB" dirty="0"/>
              <a:t>20% of £9 000 = £ 1800</a:t>
            </a:r>
          </a:p>
          <a:p>
            <a:endParaRPr lang="en-GB" dirty="0"/>
          </a:p>
          <a:p>
            <a:r>
              <a:rPr lang="en-GB" dirty="0"/>
              <a:t>Income tax payable</a:t>
            </a:r>
          </a:p>
          <a:p>
            <a:endParaRPr lang="en-GB" dirty="0"/>
          </a:p>
          <a:p>
            <a:r>
              <a:rPr lang="en-GB" dirty="0"/>
              <a:t> = £ 1800</a:t>
            </a:r>
          </a:p>
        </p:txBody>
      </p:sp>
      <p:cxnSp>
        <p:nvCxnSpPr>
          <p:cNvPr id="15" name="Straight Connector 14"/>
          <p:cNvCxnSpPr/>
          <p:nvPr/>
        </p:nvCxnSpPr>
        <p:spPr>
          <a:xfrm flipH="1">
            <a:off x="179512" y="2636912"/>
            <a:ext cx="4536504" cy="0"/>
          </a:xfrm>
          <a:prstGeom prst="line">
            <a:avLst/>
          </a:prstGeom>
          <a:ln w="635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5"/>
          <p:cNvPicPr>
            <a:picLocks noChangeAspect="1" noChangeArrowheads="1"/>
          </p:cNvPicPr>
          <p:nvPr/>
        </p:nvPicPr>
        <p:blipFill>
          <a:blip r:embed="rId4" cstate="print"/>
          <a:srcRect t="33261" b="26739"/>
          <a:stretch>
            <a:fillRect/>
          </a:stretch>
        </p:blipFill>
        <p:spPr bwMode="auto">
          <a:xfrm>
            <a:off x="155575" y="44625"/>
            <a:ext cx="8878235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Box 20"/>
          <p:cNvSpPr txBox="1"/>
          <p:nvPr/>
        </p:nvSpPr>
        <p:spPr>
          <a:xfrm>
            <a:off x="4572000" y="285293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tax rate = 20%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4139952" y="2636912"/>
            <a:ext cx="0" cy="1080120"/>
          </a:xfrm>
          <a:prstGeom prst="line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7668344" y="5157192"/>
            <a:ext cx="12241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600" dirty="0">
                <a:solidFill>
                  <a:srgbClr val="FF0000"/>
                </a:solidFill>
                <a:sym typeface="Wingdings"/>
              </a:rPr>
              <a:t></a:t>
            </a:r>
            <a:endParaRPr lang="en-GB" sz="9600" dirty="0">
              <a:solidFill>
                <a:srgbClr val="FF0000"/>
              </a:solidFill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>
            <a:off x="4139952" y="3717032"/>
            <a:ext cx="0" cy="1944216"/>
          </a:xfrm>
          <a:prstGeom prst="line">
            <a:avLst/>
          </a:prstGeom>
          <a:ln w="63500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275855" y="2923260"/>
            <a:ext cx="139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£9 000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250028" y="5147900"/>
            <a:ext cx="13952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£11 000</a:t>
            </a:r>
          </a:p>
        </p:txBody>
      </p:sp>
      <p:sp>
        <p:nvSpPr>
          <p:cNvPr id="27" name="Oval 26"/>
          <p:cNvSpPr/>
          <p:nvPr/>
        </p:nvSpPr>
        <p:spPr>
          <a:xfrm>
            <a:off x="3276600" y="629981"/>
            <a:ext cx="4809728" cy="57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Oval 27"/>
          <p:cNvSpPr/>
          <p:nvPr/>
        </p:nvSpPr>
        <p:spPr>
          <a:xfrm>
            <a:off x="3352800" y="1212894"/>
            <a:ext cx="4809728" cy="576064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810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3" grpId="0"/>
      <p:bldP spid="14" grpId="0"/>
      <p:bldP spid="18" grpId="0"/>
      <p:bldP spid="19" grpId="0"/>
      <p:bldP spid="20" grpId="0" build="p" bldLvl="2"/>
      <p:bldP spid="21" grpId="0"/>
      <p:bldP spid="25" grpId="0"/>
      <p:bldP spid="23" grpId="0"/>
      <p:bldP spid="24" grpId="0"/>
      <p:bldP spid="27" grpId="0" animBg="1"/>
      <p:bldP spid="2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1575" y="381000"/>
            <a:ext cx="6476999" cy="854074"/>
          </a:xfrm>
        </p:spPr>
        <p:txBody>
          <a:bodyPr/>
          <a:lstStyle/>
          <a:p>
            <a:r>
              <a:rPr lang="en-GB" sz="6000" dirty="0"/>
              <a:t>Introductory videos</a:t>
            </a:r>
            <a:r>
              <a:rPr lang="en-GB" dirty="0"/>
              <a:t/>
            </a:r>
            <a:br>
              <a:rPr lang="en-GB" dirty="0"/>
            </a:br>
            <a:r>
              <a:rPr lang="en-GB" dirty="0"/>
              <a:t/>
            </a:r>
            <a:br>
              <a:rPr lang="en-GB" dirty="0"/>
            </a:b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825625"/>
            <a:ext cx="8210550" cy="4351338"/>
          </a:xfrm>
        </p:spPr>
        <p:txBody>
          <a:bodyPr/>
          <a:lstStyle/>
          <a:p>
            <a:r>
              <a:rPr lang="en-GB" dirty="0"/>
              <a:t>Find the Income Tax lesson online here: </a:t>
            </a:r>
            <a:r>
              <a:rPr lang="en-GB" dirty="0">
                <a:hlinkClick r:id="rId2"/>
              </a:rPr>
              <a:t>https://youtu.be/jpgPsNVl2fA</a:t>
            </a:r>
            <a:endParaRPr lang="en-GB" dirty="0"/>
          </a:p>
          <a:p>
            <a:endParaRPr lang="en-GB" dirty="0"/>
          </a:p>
          <a:p>
            <a:r>
              <a:rPr lang="en-GB" dirty="0"/>
              <a:t>Find the follow-up National Insurance lesson here:  </a:t>
            </a:r>
            <a:r>
              <a:rPr lang="en-GB" dirty="0">
                <a:hlinkClick r:id="rId3"/>
              </a:rPr>
              <a:t>https://youtu.be/dCWDqzOB_28</a:t>
            </a:r>
            <a:endParaRPr lang="en-GB" dirty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15598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590800" y="5257800"/>
            <a:ext cx="4267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600 000</a:t>
            </a:r>
          </a:p>
          <a:p>
            <a:pPr algn="ctr"/>
            <a:r>
              <a:rPr lang="en-GB" sz="3600" dirty="0"/>
              <a:t>16-year olds do GCSE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400800" y="3200400"/>
            <a:ext cx="2286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250 000</a:t>
            </a:r>
          </a:p>
          <a:p>
            <a:pPr algn="ctr"/>
            <a:r>
              <a:rPr lang="en-GB" sz="3600" dirty="0"/>
              <a:t>D or below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09600" y="3200400"/>
            <a:ext cx="23622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100 000</a:t>
            </a:r>
          </a:p>
          <a:p>
            <a:pPr algn="ctr"/>
            <a:r>
              <a:rPr lang="en-GB" sz="3600" dirty="0"/>
              <a:t>A*/A/B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581400" y="3200400"/>
            <a:ext cx="22860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250 000</a:t>
            </a:r>
          </a:p>
          <a:p>
            <a:pPr algn="ctr"/>
            <a:r>
              <a:rPr lang="en-GB" sz="3600" dirty="0"/>
              <a:t>A* - C 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1981200" y="4419600"/>
            <a:ext cx="8382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5" idx="0"/>
          </p:cNvCxnSpPr>
          <p:nvPr/>
        </p:nvCxnSpPr>
        <p:spPr>
          <a:xfrm flipH="1" flipV="1">
            <a:off x="1524000" y="2286000"/>
            <a:ext cx="2667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33400" y="1639669"/>
            <a:ext cx="23622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A-level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V="1">
            <a:off x="6172200" y="4419600"/>
            <a:ext cx="9144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6400800" y="1639669"/>
            <a:ext cx="22860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 err="1"/>
              <a:t>resit</a:t>
            </a:r>
            <a:r>
              <a:rPr lang="en-GB" sz="3600" dirty="0"/>
              <a:t> GCSE</a:t>
            </a:r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7658100" y="2286000"/>
            <a:ext cx="266700" cy="9144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3" idx="0"/>
            <a:endCxn id="6" idx="2"/>
          </p:cNvCxnSpPr>
          <p:nvPr/>
        </p:nvCxnSpPr>
        <p:spPr>
          <a:xfrm flipV="1">
            <a:off x="4724400" y="4400729"/>
            <a:ext cx="0" cy="857071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/>
          <p:nvPr/>
        </p:nvSpPr>
        <p:spPr>
          <a:xfrm>
            <a:off x="3200400" y="1647498"/>
            <a:ext cx="289560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give up maths</a:t>
            </a:r>
          </a:p>
        </p:txBody>
      </p:sp>
      <p:cxnSp>
        <p:nvCxnSpPr>
          <p:cNvPr id="33" name="Straight Arrow Connector 32"/>
          <p:cNvCxnSpPr>
            <a:stCxn id="6" idx="0"/>
          </p:cNvCxnSpPr>
          <p:nvPr/>
        </p:nvCxnSpPr>
        <p:spPr>
          <a:xfrm flipH="1" flipV="1">
            <a:off x="4711264" y="2286001"/>
            <a:ext cx="13136" cy="914399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Box 37"/>
          <p:cNvSpPr txBox="1"/>
          <p:nvPr/>
        </p:nvSpPr>
        <p:spPr>
          <a:xfrm>
            <a:off x="2971800" y="199072"/>
            <a:ext cx="350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Who is it for?</a:t>
            </a:r>
          </a:p>
        </p:txBody>
      </p:sp>
      <p:sp>
        <p:nvSpPr>
          <p:cNvPr id="39" name="Oval 38"/>
          <p:cNvSpPr/>
          <p:nvPr/>
        </p:nvSpPr>
        <p:spPr>
          <a:xfrm>
            <a:off x="3276600" y="2819400"/>
            <a:ext cx="2895600" cy="1828800"/>
          </a:xfrm>
          <a:prstGeom prst="ellipse">
            <a:avLst/>
          </a:prstGeom>
          <a:noFill/>
          <a:ln w="635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5" grpId="0" animBg="1"/>
      <p:bldP spid="22" grpId="0" animBg="1"/>
      <p:bldP spid="32" grpId="0" animBg="1"/>
      <p:bldP spid="3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6200" y="0"/>
            <a:ext cx="9105900" cy="103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Money: what next?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52999" y="1371600"/>
            <a:ext cx="8752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RPI/CPI and INFLATION </a:t>
            </a:r>
            <a:r>
              <a:rPr lang="en-GB" sz="3600" dirty="0"/>
              <a:t>are a new application of compound interest</a:t>
            </a:r>
            <a:endParaRPr lang="en-GB" sz="3600" i="1" dirty="0"/>
          </a:p>
        </p:txBody>
      </p:sp>
      <p:sp>
        <p:nvSpPr>
          <p:cNvPr id="5" name="TextBox 4"/>
          <p:cNvSpPr txBox="1"/>
          <p:nvPr/>
        </p:nvSpPr>
        <p:spPr>
          <a:xfrm>
            <a:off x="234754" y="4191000"/>
            <a:ext cx="87523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INCOME TAX and NI </a:t>
            </a:r>
            <a:r>
              <a:rPr lang="en-GB" sz="3600" dirty="0"/>
              <a:t>are often popular</a:t>
            </a:r>
            <a:endParaRPr lang="en-GB" sz="3600" i="1" dirty="0"/>
          </a:p>
        </p:txBody>
      </p:sp>
      <p:sp>
        <p:nvSpPr>
          <p:cNvPr id="7" name="TextBox 6"/>
          <p:cNvSpPr txBox="1"/>
          <p:nvPr/>
        </p:nvSpPr>
        <p:spPr>
          <a:xfrm>
            <a:off x="234753" y="2743200"/>
            <a:ext cx="8752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SPREADSHEET MODELLING </a:t>
            </a:r>
            <a:r>
              <a:rPr lang="en-GB" sz="3600" dirty="0"/>
              <a:t>of savings plans with regular payments is a decent activity</a:t>
            </a:r>
            <a:endParaRPr lang="en-GB" sz="36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1295400" y="5239434"/>
            <a:ext cx="624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i="1" dirty="0"/>
              <a:t>DON’T DO AER/APR TOO SOON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2151639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180063"/>
            <a:ext cx="9182100" cy="103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/>
              <a:t>Fermi Estimation: it’s new!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23850" y="1371600"/>
            <a:ext cx="8534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BIG IDEA:		</a:t>
            </a:r>
          </a:p>
          <a:p>
            <a:r>
              <a:rPr lang="en-GB" sz="3600" dirty="0"/>
              <a:t>Getting rough answers for hard-to-calculate problems.</a:t>
            </a:r>
            <a:r>
              <a:rPr lang="en-GB" sz="3600" b="1" i="1" dirty="0"/>
              <a:t>  </a:t>
            </a:r>
            <a:r>
              <a:rPr lang="en-GB" sz="3600" dirty="0"/>
              <a:t>Often work with orders of magnitude</a:t>
            </a:r>
          </a:p>
        </p:txBody>
      </p:sp>
    </p:spTree>
    <p:extLst>
      <p:ext uri="{BB962C8B-B14F-4D97-AF65-F5344CB8AC3E}">
        <p14:creationId xmlns:p14="http://schemas.microsoft.com/office/powerpoint/2010/main" val="2548952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1"/>
          <p:cNvSpPr>
            <a:spLocks noGrp="1"/>
          </p:cNvSpPr>
          <p:nvPr>
            <p:ph type="ctrTitle"/>
          </p:nvPr>
        </p:nvSpPr>
        <p:spPr>
          <a:xfrm>
            <a:off x="0" y="1905000"/>
            <a:ext cx="9144000" cy="1333500"/>
          </a:xfrm>
        </p:spPr>
        <p:txBody>
          <a:bodyPr/>
          <a:lstStyle/>
          <a:p>
            <a:pPr eaLnBrk="1" hangingPunct="1"/>
            <a:r>
              <a:rPr lang="en-GB" sz="3600" dirty="0"/>
              <a:t>How many pupils are there in the UK school system?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3429000"/>
            <a:ext cx="9144000" cy="533400"/>
          </a:xfrm>
          <a:prstGeom prst="rect">
            <a:avLst/>
          </a:prstGeom>
        </p:spPr>
        <p:txBody>
          <a:bodyPr anchor="b"/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6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OCR Specimen</a:t>
            </a:r>
            <a:r>
              <a:rPr kumimoji="0" lang="en-GB" sz="3600" b="0" i="0" u="none" strike="noStrike" kern="0" cap="none" spc="0" normalizeH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Materials</a:t>
            </a:r>
            <a:endParaRPr kumimoji="0" lang="en-GB" sz="36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1562100"/>
          </a:xfrm>
        </p:spPr>
        <p:txBody>
          <a:bodyPr/>
          <a:lstStyle/>
          <a:p>
            <a:pPr eaLnBrk="1" hangingPunct="1"/>
            <a:r>
              <a:rPr lang="en-GB" sz="3600" dirty="0"/>
              <a:t>How many 5-18 year olds are there in the UK?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191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000" dirty="0"/>
              <a:t>  Roughly how many people live in the UK?</a:t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	A 100 000 			B 1 000 000 	</a:t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	C 10 000 000 		D 100 000 000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5410200" y="3276600"/>
            <a:ext cx="3352800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41910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000" dirty="0"/>
              <a:t>  Roughly how many people live in the UK?</a:t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	A 100 000 			B 1 000 000 	</a:t>
            </a:r>
            <a:br>
              <a:rPr lang="en-GB" sz="4000" dirty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en-GB" sz="4000" dirty="0"/>
              <a:t>	C 10 000 000 		D 100 000 000</a:t>
            </a:r>
            <a:endParaRPr lang="en-GB" dirty="0"/>
          </a:p>
        </p:txBody>
      </p:sp>
      <p:sp>
        <p:nvSpPr>
          <p:cNvPr id="3" name="Oval 2"/>
          <p:cNvSpPr/>
          <p:nvPr/>
        </p:nvSpPr>
        <p:spPr>
          <a:xfrm>
            <a:off x="5410200" y="3276600"/>
            <a:ext cx="3352800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48904" y="4876801"/>
            <a:ext cx="7354490" cy="476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0" y="5116512"/>
            <a:ext cx="9144000" cy="674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Population of the UK  roughly 100 000 000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48904" y="46593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11729" y="46720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57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000" dirty="0"/>
              <a:t>What is the approximate lifespan in years of the average person in the UK?</a:t>
            </a:r>
            <a:br>
              <a:rPr lang="en-GB" sz="4000" dirty="0"/>
            </a:br>
            <a:r>
              <a:rPr lang="en-GB" sz="4000" dirty="0"/>
              <a:t> </a:t>
            </a:r>
            <a:br>
              <a:rPr lang="en-GB" sz="4000" dirty="0"/>
            </a:br>
            <a:r>
              <a:rPr lang="en-GB" sz="4000" dirty="0"/>
              <a:t>	A 1 		B 10		C 100	  D 1000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48904" y="4876801"/>
            <a:ext cx="7354490" cy="476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0" y="5116512"/>
            <a:ext cx="9144000" cy="674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Population of the UK  roughly 100 000 000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48904" y="46593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11729" y="46720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419600" y="2895600"/>
            <a:ext cx="18288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0"/>
            <a:ext cx="9144000" cy="674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Average lifespan of people in the UK  roughly 100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57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000" dirty="0"/>
              <a:t>What is the approximate lifespan in years of the average person in the UK?</a:t>
            </a:r>
            <a:br>
              <a:rPr lang="en-GB" sz="4000" dirty="0"/>
            </a:br>
            <a:r>
              <a:rPr lang="en-GB" sz="4000" dirty="0"/>
              <a:t> </a:t>
            </a:r>
            <a:br>
              <a:rPr lang="en-GB" sz="4000" dirty="0"/>
            </a:br>
            <a:r>
              <a:rPr lang="en-GB" sz="4000" dirty="0"/>
              <a:t>	A 1 		B 10		C 100	  D 1000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48904" y="4876801"/>
            <a:ext cx="7354490" cy="476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0" y="5116512"/>
            <a:ext cx="9144000" cy="674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Population of the UK  roughly 100 000 000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48904" y="46593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11729" y="46720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419600" y="2895600"/>
            <a:ext cx="18288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0"/>
            <a:ext cx="9144000" cy="674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Average lifespan of people in the UK  roughly 100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479947" y="4734859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3132" y="4734859"/>
            <a:ext cx="833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4175" y="4734859"/>
            <a:ext cx="833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4029" y="4698346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70885" y="4674534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94597" y="4698346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27106" y="4674534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43600" y="4666596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29400" y="4666596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57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000" dirty="0"/>
              <a:t>What is the approximate lifespan in years of the average person in the UK?</a:t>
            </a:r>
            <a:br>
              <a:rPr lang="en-GB" sz="4000" dirty="0"/>
            </a:br>
            <a:r>
              <a:rPr lang="en-GB" sz="4000" dirty="0"/>
              <a:t> </a:t>
            </a:r>
            <a:br>
              <a:rPr lang="en-GB" sz="4000" dirty="0"/>
            </a:br>
            <a:r>
              <a:rPr lang="en-GB" sz="4000" dirty="0"/>
              <a:t>	A 1 		B 10		C 100	  D 1000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48904" y="4876801"/>
            <a:ext cx="7354490" cy="476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0" y="5116512"/>
            <a:ext cx="9144000" cy="674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Population of the UK  roughly 100 000 000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48904" y="46593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11729" y="46720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419600" y="2895600"/>
            <a:ext cx="18288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0"/>
            <a:ext cx="9144000" cy="674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0																100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479947" y="4734859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3132" y="4734859"/>
            <a:ext cx="833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4175" y="4734859"/>
            <a:ext cx="833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4029" y="4698346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70885" y="4674534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94597" y="4698346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27106" y="4674534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43600" y="4666596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29400" y="4666596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fade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3657600"/>
          </a:xfrm>
        </p:spPr>
        <p:txBody>
          <a:bodyPr rtlCol="0"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GB" sz="4000" dirty="0"/>
              <a:t>What is the approximate lifespan in years of the average person in the UK?</a:t>
            </a:r>
            <a:br>
              <a:rPr lang="en-GB" sz="4000" dirty="0"/>
            </a:br>
            <a:r>
              <a:rPr lang="en-GB" sz="4000" dirty="0"/>
              <a:t> </a:t>
            </a:r>
            <a:br>
              <a:rPr lang="en-GB" sz="4000" dirty="0"/>
            </a:br>
            <a:r>
              <a:rPr lang="en-GB" sz="4000" dirty="0"/>
              <a:t>	A 1 		B 10		C 100	  D 1000</a:t>
            </a:r>
            <a:endParaRPr lang="en-GB" dirty="0"/>
          </a:p>
        </p:txBody>
      </p:sp>
      <p:cxnSp>
        <p:nvCxnSpPr>
          <p:cNvPr id="4" name="Straight Connector 3"/>
          <p:cNvCxnSpPr/>
          <p:nvPr/>
        </p:nvCxnSpPr>
        <p:spPr>
          <a:xfrm flipV="1">
            <a:off x="748904" y="4876801"/>
            <a:ext cx="7354490" cy="476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533400" y="5116512"/>
            <a:ext cx="8610600" cy="674688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 0														    		100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															    million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48904" y="46593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11729" y="46720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/>
          <p:cNvSpPr/>
          <p:nvPr/>
        </p:nvSpPr>
        <p:spPr>
          <a:xfrm>
            <a:off x="4419600" y="2895600"/>
            <a:ext cx="1828800" cy="9144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0" y="3810000"/>
            <a:ext cx="9144000" cy="674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0																100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479947" y="4734859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3132" y="4734859"/>
            <a:ext cx="833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4175" y="4734859"/>
            <a:ext cx="833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4029" y="4698346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70885" y="4674534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94597" y="4698346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27106" y="4674534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43600" y="4666596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29400" y="4666596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90600" y="5014800"/>
            <a:ext cx="1600200" cy="547800"/>
          </a:xfrm>
        </p:spPr>
        <p:txBody>
          <a:bodyPr/>
          <a:lstStyle/>
          <a:p>
            <a:pPr algn="ctr"/>
            <a:r>
              <a:rPr lang="en-GB" dirty="0"/>
              <a:t>Level</a:t>
            </a:r>
          </a:p>
          <a:p>
            <a:pPr algn="ctr"/>
            <a:r>
              <a:rPr lang="en-GB" dirty="0"/>
              <a:t>2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1116000" y="2443800"/>
            <a:ext cx="7342200" cy="3886200"/>
          </a:xfrm>
        </p:spPr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2984916947"/>
              </p:ext>
            </p:extLst>
          </p:nvPr>
        </p:nvGraphicFramePr>
        <p:xfrm>
          <a:off x="1219200" y="1509600"/>
          <a:ext cx="6792951" cy="55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1"/>
          <p:cNvSpPr txBox="1">
            <a:spLocks/>
          </p:cNvSpPr>
          <p:nvPr/>
        </p:nvSpPr>
        <p:spPr>
          <a:xfrm>
            <a:off x="-152400" y="2286000"/>
            <a:ext cx="1600200" cy="818400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defRPr sz="2600" b="1" i="0" baseline="0">
                <a:solidFill>
                  <a:srgbClr val="4FBCBF"/>
                </a:solidFill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kern="0" dirty="0"/>
              <a:t>Level </a:t>
            </a:r>
          </a:p>
          <a:p>
            <a:pPr algn="ctr" defTabSz="914400"/>
            <a:r>
              <a:rPr lang="en-GB" kern="0" dirty="0"/>
              <a:t>3</a:t>
            </a:r>
          </a:p>
        </p:txBody>
      </p:sp>
      <p:sp>
        <p:nvSpPr>
          <p:cNvPr id="6" name="Oval 5"/>
          <p:cNvSpPr/>
          <p:nvPr/>
        </p:nvSpPr>
        <p:spPr>
          <a:xfrm>
            <a:off x="1676400" y="1585800"/>
            <a:ext cx="2286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/>
          <p:cNvSpPr/>
          <p:nvPr/>
        </p:nvSpPr>
        <p:spPr>
          <a:xfrm>
            <a:off x="5257800" y="1814400"/>
            <a:ext cx="2286000" cy="6096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9" name="Straight Connector 8"/>
          <p:cNvCxnSpPr>
            <a:stCxn id="6" idx="0"/>
            <a:endCxn id="13" idx="1"/>
          </p:cNvCxnSpPr>
          <p:nvPr/>
        </p:nvCxnSpPr>
        <p:spPr>
          <a:xfrm flipV="1">
            <a:off x="2819400" y="1204800"/>
            <a:ext cx="76200" cy="3810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>
            <a:stCxn id="7" idx="0"/>
            <a:endCxn id="13" idx="3"/>
          </p:cNvCxnSpPr>
          <p:nvPr/>
        </p:nvCxnSpPr>
        <p:spPr>
          <a:xfrm flipV="1">
            <a:off x="6400800" y="1204800"/>
            <a:ext cx="609600" cy="6096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"/>
          <p:cNvSpPr txBox="1">
            <a:spLocks/>
          </p:cNvSpPr>
          <p:nvPr/>
        </p:nvSpPr>
        <p:spPr>
          <a:xfrm>
            <a:off x="2895600" y="976200"/>
            <a:ext cx="4114800" cy="457200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defRPr sz="2600" b="1" i="0" baseline="0">
                <a:solidFill>
                  <a:srgbClr val="4FBCBF"/>
                </a:solidFill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kern="0" dirty="0"/>
              <a:t>Up to 20 UCAS points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905000" y="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What’s the content?</a:t>
            </a:r>
          </a:p>
        </p:txBody>
      </p:sp>
    </p:spTree>
    <p:extLst>
      <p:ext uri="{BB962C8B-B14F-4D97-AF65-F5344CB8AC3E}">
        <p14:creationId xmlns:p14="http://schemas.microsoft.com/office/powerpoint/2010/main" val="230001848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1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748904" y="4876801"/>
            <a:ext cx="7354490" cy="476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533400" y="5116512"/>
            <a:ext cx="8610600" cy="674688"/>
          </a:xfrm>
          <a:prstGeom prst="rect">
            <a:avLst/>
          </a:prstGeom>
        </p:spPr>
        <p:txBody>
          <a:bodyPr anchor="b">
            <a:normAutofit fontScale="92500" lnSpcReduction="2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 0														    		100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															    million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48904" y="46593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11729" y="46720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533400" y="3810000"/>
            <a:ext cx="8610600" cy="674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0	  															100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479947" y="4734859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3132" y="4734859"/>
            <a:ext cx="833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4175" y="4734859"/>
            <a:ext cx="833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4029" y="4698346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70885" y="4674534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94597" y="4698346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27106" y="4674534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43600" y="4666596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29400" y="4666596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2362200"/>
          </a:xfrm>
        </p:spPr>
        <p:txBody>
          <a:bodyPr/>
          <a:lstStyle/>
          <a:p>
            <a:pPr eaLnBrk="1" hangingPunct="1"/>
            <a:r>
              <a:rPr lang="en-GB" sz="4000" dirty="0"/>
              <a:t>Roughly how many 5 to 18 year olds are there in the UK?</a:t>
            </a:r>
            <a:r>
              <a:rPr lang="en-GB" dirty="0"/>
              <a:t/>
            </a:r>
            <a:br>
              <a:rPr lang="en-GB" dirty="0"/>
            </a:br>
            <a:r>
              <a:rPr lang="en-GB" sz="3200" dirty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/>
              <a:t> A 10 000 	B 100 000 	C 1 000 000	D 10 000 000</a:t>
            </a:r>
          </a:p>
        </p:txBody>
      </p:sp>
    </p:spTree>
  </p:cSld>
  <p:clrMapOvr>
    <a:masterClrMapping/>
  </p:clrMapOvr>
  <p:transition spd="slow" advTm="5000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748904" y="4876801"/>
            <a:ext cx="7354490" cy="476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533400" y="5116512"/>
            <a:ext cx="8610600" cy="827088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 0	</a:t>
            </a:r>
            <a:r>
              <a:rPr lang="en-GB" sz="2700" dirty="0"/>
              <a:t>     10	  20	    30	  40		50	    60	  70    80	  90</a:t>
            </a:r>
            <a:r>
              <a:rPr lang="en-GB" sz="2700" dirty="0">
                <a:latin typeface="+mj-lt"/>
                <a:ea typeface="+mj-ea"/>
                <a:cs typeface="+mj-cs"/>
              </a:rPr>
              <a:t>		100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															    million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48904" y="46593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11729" y="46720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533400" y="3810000"/>
            <a:ext cx="8610600" cy="674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0	  10	20	    30	  40	50	    60	  70    80	  90    100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479947" y="4734859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3132" y="4734859"/>
            <a:ext cx="833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4175" y="4734859"/>
            <a:ext cx="833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4029" y="4698346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70885" y="4674534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94597" y="4698346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27106" y="4674534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43600" y="4666596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29400" y="4666596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2362200"/>
          </a:xfrm>
        </p:spPr>
        <p:txBody>
          <a:bodyPr/>
          <a:lstStyle/>
          <a:p>
            <a:pPr eaLnBrk="1" hangingPunct="1"/>
            <a:r>
              <a:rPr lang="en-GB" sz="4000" dirty="0"/>
              <a:t>Roughly how many 5 to 18 year olds are there in the UK?</a:t>
            </a:r>
            <a:r>
              <a:rPr lang="en-GB" dirty="0"/>
              <a:t/>
            </a:r>
            <a:br>
              <a:rPr lang="en-GB" dirty="0"/>
            </a:br>
            <a:r>
              <a:rPr lang="en-GB" sz="3200" dirty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/>
              <a:t> A 10 000 	B 100 000 	C 1 000 000	D 10 000 000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5791200"/>
            <a:ext cx="9144000" cy="674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Roughly 1 million people in every 1 year interval</a:t>
            </a:r>
          </a:p>
        </p:txBody>
      </p:sp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748904" y="4876801"/>
            <a:ext cx="7354490" cy="476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533400" y="5116512"/>
            <a:ext cx="8610600" cy="827088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 0	</a:t>
            </a:r>
            <a:r>
              <a:rPr lang="en-GB" sz="2700" dirty="0"/>
              <a:t>     10	  20	    30	  40		50	    60	  70    80	  90</a:t>
            </a:r>
            <a:r>
              <a:rPr lang="en-GB" sz="2700" dirty="0">
                <a:latin typeface="+mj-lt"/>
                <a:ea typeface="+mj-ea"/>
                <a:cs typeface="+mj-cs"/>
              </a:rPr>
              <a:t>		100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															    million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48904" y="46593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11729" y="46720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533400" y="3810000"/>
            <a:ext cx="8610600" cy="674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0	  10	20	    30	  40	50	    60	  70    80	  90    100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479947" y="4734859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3132" y="4734859"/>
            <a:ext cx="833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4175" y="4734859"/>
            <a:ext cx="833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4029" y="4698346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70885" y="4674534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94597" y="4698346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27106" y="4674534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43600" y="4666596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29400" y="4666596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2362200"/>
          </a:xfrm>
        </p:spPr>
        <p:txBody>
          <a:bodyPr/>
          <a:lstStyle/>
          <a:p>
            <a:pPr eaLnBrk="1" hangingPunct="1"/>
            <a:r>
              <a:rPr lang="en-GB" sz="4000" dirty="0"/>
              <a:t>Roughly how many 5 to 18 year olds are there in the UK?</a:t>
            </a:r>
            <a:r>
              <a:rPr lang="en-GB" dirty="0"/>
              <a:t/>
            </a:r>
            <a:br>
              <a:rPr lang="en-GB" dirty="0"/>
            </a:br>
            <a:r>
              <a:rPr lang="en-GB" sz="3200" dirty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/>
              <a:t> A 10 000 	B 100 000 	C 1 000 000	D 10 000 000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5791200"/>
            <a:ext cx="9144000" cy="674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Roughly 1 million people in every 1 year interval</a:t>
            </a: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990600" y="4564063"/>
            <a:ext cx="12715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5	      18</a:t>
            </a:r>
          </a:p>
          <a:p>
            <a:endParaRPr lang="en-GB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13years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109663" y="4921468"/>
            <a:ext cx="884635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 advTm="5000"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 flipV="1">
            <a:off x="748904" y="4876801"/>
            <a:ext cx="7354490" cy="47625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itle 1"/>
          <p:cNvSpPr txBox="1">
            <a:spLocks/>
          </p:cNvSpPr>
          <p:nvPr/>
        </p:nvSpPr>
        <p:spPr>
          <a:xfrm>
            <a:off x="533400" y="5116512"/>
            <a:ext cx="8610600" cy="827088"/>
          </a:xfrm>
          <a:prstGeom prst="rect">
            <a:avLst/>
          </a:prstGeom>
        </p:spPr>
        <p:txBody>
          <a:bodyPr anchor="b">
            <a:normAutofit fontScale="85000" lnSpcReduction="10000"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 0	</a:t>
            </a:r>
            <a:r>
              <a:rPr lang="en-GB" sz="2700" dirty="0"/>
              <a:t>     10	  20	    30	  40		50	    60	  70    80	  90</a:t>
            </a:r>
            <a:r>
              <a:rPr lang="en-GB" sz="2700" dirty="0">
                <a:latin typeface="+mj-lt"/>
                <a:ea typeface="+mj-ea"/>
                <a:cs typeface="+mj-cs"/>
              </a:rPr>
              <a:t>		100 </a:t>
            </a:r>
          </a:p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															    million</a:t>
            </a:r>
          </a:p>
        </p:txBody>
      </p:sp>
      <p:cxnSp>
        <p:nvCxnSpPr>
          <p:cNvPr id="6" name="Straight Connector 5"/>
          <p:cNvCxnSpPr/>
          <p:nvPr/>
        </p:nvCxnSpPr>
        <p:spPr>
          <a:xfrm>
            <a:off x="748904" y="46593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111729" y="4672012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1"/>
          <p:cNvSpPr txBox="1">
            <a:spLocks/>
          </p:cNvSpPr>
          <p:nvPr/>
        </p:nvSpPr>
        <p:spPr>
          <a:xfrm>
            <a:off x="533400" y="3810000"/>
            <a:ext cx="8610600" cy="674688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0	  10	20	    30	  40	50	    60	  70    80	  90    100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1479947" y="4734859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2193132" y="4734859"/>
            <a:ext cx="833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2924175" y="4734859"/>
            <a:ext cx="833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3654029" y="4698346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5170885" y="4674534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4394597" y="4698346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7327106" y="4674534"/>
            <a:ext cx="9525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5943600" y="4666596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629400" y="4666596"/>
            <a:ext cx="8334" cy="457200"/>
          </a:xfrm>
          <a:prstGeom prst="line">
            <a:avLst/>
          </a:prstGeom>
          <a:ln w="508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itle 1"/>
          <p:cNvSpPr>
            <a:spLocks noGrp="1"/>
          </p:cNvSpPr>
          <p:nvPr>
            <p:ph type="ctrTitle"/>
          </p:nvPr>
        </p:nvSpPr>
        <p:spPr>
          <a:xfrm>
            <a:off x="0" y="990600"/>
            <a:ext cx="9144000" cy="2362200"/>
          </a:xfrm>
        </p:spPr>
        <p:txBody>
          <a:bodyPr/>
          <a:lstStyle/>
          <a:p>
            <a:pPr eaLnBrk="1" hangingPunct="1"/>
            <a:r>
              <a:rPr lang="en-GB" sz="4000" dirty="0"/>
              <a:t>Roughly how many 5 to 18 year olds are there in the UK?</a:t>
            </a:r>
            <a:r>
              <a:rPr lang="en-GB" dirty="0"/>
              <a:t/>
            </a:r>
            <a:br>
              <a:rPr lang="en-GB" dirty="0"/>
            </a:br>
            <a:r>
              <a:rPr lang="en-GB" sz="3200" dirty="0"/>
              <a:t> </a:t>
            </a:r>
            <a:r>
              <a:rPr lang="en-GB" dirty="0"/>
              <a:t/>
            </a:r>
            <a:br>
              <a:rPr lang="en-GB" dirty="0"/>
            </a:br>
            <a:r>
              <a:rPr lang="en-GB" sz="2700" dirty="0"/>
              <a:t> A 10 000 	B 100 000 	C 1 000 000	D 10 000 000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0" y="5791200"/>
            <a:ext cx="9144000" cy="914400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2700" dirty="0">
                <a:latin typeface="+mj-lt"/>
                <a:ea typeface="+mj-ea"/>
                <a:cs typeface="+mj-cs"/>
              </a:rPr>
              <a:t>Roughly 1 million people in every 1 year interval</a:t>
            </a:r>
          </a:p>
          <a:p>
            <a:pPr algn="ctr">
              <a:lnSpc>
                <a:spcPct val="90000"/>
              </a:lnSpc>
              <a:defRPr/>
            </a:pPr>
            <a:r>
              <a:rPr lang="en-GB" sz="2700" dirty="0"/>
              <a:t>13 year interval  corresponds to </a:t>
            </a:r>
            <a:r>
              <a:rPr lang="en-GB" sz="2700" b="1" dirty="0">
                <a:solidFill>
                  <a:srgbClr val="FF0000"/>
                </a:solidFill>
              </a:rPr>
              <a:t>13 000 000 people ≈ 10 000 000 </a:t>
            </a:r>
            <a:endParaRPr lang="en-GB" sz="2700" dirty="0">
              <a:latin typeface="+mj-lt"/>
              <a:ea typeface="+mj-ea"/>
              <a:cs typeface="+mj-cs"/>
            </a:endParaRPr>
          </a:p>
        </p:txBody>
      </p:sp>
      <p:sp>
        <p:nvSpPr>
          <p:cNvPr id="20" name="TextBox 21"/>
          <p:cNvSpPr txBox="1">
            <a:spLocks noChangeArrowheads="1"/>
          </p:cNvSpPr>
          <p:nvPr/>
        </p:nvSpPr>
        <p:spPr bwMode="auto">
          <a:xfrm>
            <a:off x="990600" y="4564063"/>
            <a:ext cx="12715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5	      18</a:t>
            </a:r>
          </a:p>
          <a:p>
            <a:endParaRPr lang="en-GB" b="1" dirty="0">
              <a:solidFill>
                <a:srgbClr val="FF0000"/>
              </a:solidFill>
              <a:latin typeface="Calibri" pitchFamily="34" charset="0"/>
            </a:endParaRPr>
          </a:p>
          <a:p>
            <a:r>
              <a:rPr lang="en-GB" dirty="0">
                <a:solidFill>
                  <a:srgbClr val="FF0000"/>
                </a:solidFill>
                <a:latin typeface="Calibri" pitchFamily="34" charset="0"/>
              </a:rPr>
              <a:t>  </a:t>
            </a:r>
            <a:r>
              <a:rPr lang="en-GB" b="1" dirty="0">
                <a:solidFill>
                  <a:srgbClr val="FF0000"/>
                </a:solidFill>
                <a:latin typeface="Calibri" pitchFamily="34" charset="0"/>
              </a:rPr>
              <a:t>13years</a:t>
            </a:r>
          </a:p>
        </p:txBody>
      </p:sp>
      <p:cxnSp>
        <p:nvCxnSpPr>
          <p:cNvPr id="22" name="Straight Connector 21"/>
          <p:cNvCxnSpPr/>
          <p:nvPr/>
        </p:nvCxnSpPr>
        <p:spPr>
          <a:xfrm>
            <a:off x="1109663" y="4921468"/>
            <a:ext cx="884635" cy="0"/>
          </a:xfrm>
          <a:prstGeom prst="line">
            <a:avLst/>
          </a:prstGeom>
          <a:ln w="1270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itle 1"/>
          <p:cNvSpPr txBox="1">
            <a:spLocks/>
          </p:cNvSpPr>
          <p:nvPr/>
        </p:nvSpPr>
        <p:spPr>
          <a:xfrm>
            <a:off x="0" y="36513"/>
            <a:ext cx="9144000" cy="762001"/>
          </a:xfrm>
          <a:prstGeom prst="rect">
            <a:avLst/>
          </a:prstGeom>
        </p:spPr>
        <p:txBody>
          <a:bodyPr anchor="b">
            <a:normAutofit/>
          </a:bodyPr>
          <a:lstStyle/>
          <a:p>
            <a:pPr algn="ctr"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en-GB" sz="3600" b="1" dirty="0">
                <a:solidFill>
                  <a:srgbClr val="FF0000"/>
                </a:solidFill>
              </a:rPr>
              <a:t>MODELLING AGAIN</a:t>
            </a:r>
            <a:endParaRPr lang="en-GB" sz="3600" dirty="0"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 spd="slow" advTm="5000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6485" y="85725"/>
            <a:ext cx="8251031" cy="668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Oval 2"/>
          <p:cNvSpPr/>
          <p:nvPr/>
        </p:nvSpPr>
        <p:spPr>
          <a:xfrm>
            <a:off x="3124200" y="6248400"/>
            <a:ext cx="609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4953000" y="6248400"/>
            <a:ext cx="609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6553200" y="6248400"/>
            <a:ext cx="609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Oval 5"/>
          <p:cNvSpPr/>
          <p:nvPr/>
        </p:nvSpPr>
        <p:spPr>
          <a:xfrm>
            <a:off x="8077200" y="6248400"/>
            <a:ext cx="609600" cy="304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Content Placeholder 2"/>
          <p:cNvSpPr>
            <a:spLocks noGrp="1"/>
          </p:cNvSpPr>
          <p:nvPr>
            <p:ph idx="1"/>
          </p:nvPr>
        </p:nvSpPr>
        <p:spPr>
          <a:xfrm>
            <a:off x="628650" y="661989"/>
            <a:ext cx="7886700" cy="5514975"/>
          </a:xfrm>
        </p:spPr>
        <p:txBody>
          <a:bodyPr/>
          <a:lstStyle/>
          <a:p>
            <a:pPr eaLnBrk="1" hangingPunct="1">
              <a:buFont typeface="Arial" charset="0"/>
              <a:buNone/>
            </a:pPr>
            <a:r>
              <a:rPr lang="en-GB" sz="8000" b="1" dirty="0"/>
              <a:t>UK Government figure:</a:t>
            </a:r>
          </a:p>
          <a:p>
            <a:pPr algn="ctr" eaLnBrk="1" hangingPunct="1">
              <a:buFont typeface="Arial" charset="0"/>
              <a:buNone/>
            </a:pPr>
            <a:r>
              <a:rPr lang="en-GB" sz="8000" b="1" dirty="0">
                <a:solidFill>
                  <a:srgbClr val="FF0000"/>
                </a:solidFill>
              </a:rPr>
              <a:t>7 917 767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661989"/>
            <a:ext cx="7886700" cy="5514975"/>
          </a:xfrm>
        </p:spPr>
        <p:txBody>
          <a:bodyPr rtlCol="0">
            <a:normAutofit fontScale="92500" lnSpcReduction="20000"/>
          </a:bodyPr>
          <a:lstStyle/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8000" b="1" dirty="0"/>
              <a:t>UK Government figure:</a:t>
            </a:r>
          </a:p>
          <a:p>
            <a:pPr algn="ctr" eaLnBrk="1" hangingPunct="1">
              <a:buFont typeface="Arial" charset="0"/>
              <a:buNone/>
            </a:pPr>
            <a:r>
              <a:rPr lang="en-GB" sz="8000" b="1" dirty="0">
                <a:solidFill>
                  <a:srgbClr val="FF0000"/>
                </a:solidFill>
              </a:rPr>
              <a:t>7 917 767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8000" b="1" dirty="0">
              <a:solidFill>
                <a:srgbClr val="FF0000"/>
              </a:solidFill>
            </a:endParaRP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8000" b="1" dirty="0"/>
              <a:t>Fermi estimate:</a:t>
            </a:r>
          </a:p>
          <a:p>
            <a:pPr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sz="8000" b="1" dirty="0">
                <a:solidFill>
                  <a:srgbClr val="FF0000"/>
                </a:solidFill>
              </a:rPr>
              <a:t>10 000 000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en-GB" sz="8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9087" y="228600"/>
            <a:ext cx="7826713" cy="103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Building Estimation skills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275370"/>
            <a:ext cx="2209800" cy="58015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SINGLE STEP PROBLEMS</a:t>
            </a:r>
          </a:p>
          <a:p>
            <a:endParaRPr lang="en-GB" dirty="0"/>
          </a:p>
          <a:p>
            <a:r>
              <a:rPr lang="en-GB" dirty="0"/>
              <a:t>in a recent announcement the UK government said it will spend £5.2bn on £5.2 billion seems to be a huge amount of money; how much treatment will this buy you?</a:t>
            </a:r>
          </a:p>
          <a:p>
            <a:endParaRPr lang="en-GB" dirty="0"/>
          </a:p>
          <a:p>
            <a:r>
              <a:rPr lang="en-GB" dirty="0"/>
              <a:t>The New York Times reported that 30 billion tons of food is imported to the USA annually.   Does this figure seem realistic?</a:t>
            </a:r>
          </a:p>
          <a:p>
            <a:pPr>
              <a:spcBef>
                <a:spcPts val="600"/>
              </a:spcBef>
            </a:pPr>
            <a:endParaRPr lang="en-GB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3962400" y="1219200"/>
            <a:ext cx="167362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MULTI-STEP PROBLEMS</a:t>
            </a:r>
          </a:p>
          <a:p>
            <a:endParaRPr lang="en-GB" dirty="0"/>
          </a:p>
          <a:p>
            <a:r>
              <a:rPr lang="en-GB" dirty="0"/>
              <a:t>A multi-billionaire offers to give you £5 billion but only if you count it out in £1 coins and arrange  for them to be transported and stored at your home.   Could you meet these conditions?</a:t>
            </a:r>
          </a:p>
          <a:p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6934200" y="1219200"/>
            <a:ext cx="16764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MORE INFO REQUIRED PROBLEMS</a:t>
            </a:r>
          </a:p>
          <a:p>
            <a:endParaRPr lang="en-GB" dirty="0"/>
          </a:p>
          <a:p>
            <a:r>
              <a:rPr lang="en-GB" dirty="0"/>
              <a:t>A newspaper suggests that 5% of the UK has a car parked on it.  Is this figure reasonable?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617471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676400" y="225139"/>
            <a:ext cx="6150313" cy="103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What about data?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600" y="1295400"/>
            <a:ext cx="3746015" cy="5334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7655" y="1421606"/>
            <a:ext cx="4305345" cy="5081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92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514600" y="256263"/>
            <a:ext cx="4343400" cy="103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Then what?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3401880"/>
              </p:ext>
            </p:extLst>
          </p:nvPr>
        </p:nvGraphicFramePr>
        <p:xfrm>
          <a:off x="2286000" y="3048000"/>
          <a:ext cx="3667443" cy="2641473"/>
        </p:xfrm>
        <a:graphic>
          <a:graphicData uri="http://schemas.openxmlformats.org/drawingml/2006/table">
            <a:tbl>
              <a:tblPr firstRow="1" firstCol="1" bandRow="1"/>
              <a:tblGrid>
                <a:gridCol w="2048273">
                  <a:extLst>
                    <a:ext uri="{9D8B030D-6E8A-4147-A177-3AD203B41FA5}">
                      <a16:colId xmlns:a16="http://schemas.microsoft.com/office/drawing/2014/main" xmlns="" val="384615473"/>
                    </a:ext>
                  </a:extLst>
                </a:gridCol>
                <a:gridCol w="1619170">
                  <a:extLst>
                    <a:ext uri="{9D8B030D-6E8A-4147-A177-3AD203B41FA5}">
                      <a16:colId xmlns:a16="http://schemas.microsoft.com/office/drawing/2014/main" xmlns="" val="1954253401"/>
                    </a:ext>
                  </a:extLst>
                </a:gridCol>
              </a:tblGrid>
              <a:tr h="2794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Waiting time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b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% of patients</a:t>
                      </a:r>
                      <a:endParaRPr lang="en-GB" sz="1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2029245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Less than 5 weeks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506715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5-9 weeks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532369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10-15 weeks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05935245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16-17 weeks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2267382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18 weeks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23963689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19 weeks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1278227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20 weeks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251776690"/>
                  </a:ext>
                </a:extLst>
              </a:tr>
              <a:tr h="2794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More than 20 weeks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GB" sz="1800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99411469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52400" y="1066800"/>
            <a:ext cx="8991600" cy="18312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HOSPITAL DATA TASK (from OUP textbook)</a:t>
            </a:r>
            <a:endParaRPr kumimoji="0" lang="en-GB" altLang="en-US" sz="240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 non-emergency treatment, the waiting time to see a consultant should be no more than 18 weeks from referral.  The table gives the waiting time results for one hospital.</a:t>
            </a:r>
            <a:endParaRPr kumimoji="0" lang="en-GB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Comment on the hospital’s performance.</a:t>
            </a:r>
            <a:endParaRPr kumimoji="0" lang="en-GB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Use statistical measures and/or measures to support your comments                 (5)</a:t>
            </a:r>
            <a:endParaRPr kumimoji="0" lang="en-GB" altLang="en-US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98171" y="5715000"/>
            <a:ext cx="842493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2400" b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Informal Roman" panose="030604020304060B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95% of appointments were within 18 weeks so the hospital is doing well</a:t>
            </a:r>
            <a:endParaRPr kumimoji="0" lang="en-GB" altLang="en-US" sz="2400" b="1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Informal Roman" panose="030604020304060B0204" pitchFamily="66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GB" alt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en-GB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305800" y="6019800"/>
            <a:ext cx="685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>
                <a:solidFill>
                  <a:srgbClr val="FF0000"/>
                </a:solidFill>
                <a:latin typeface="Brush Script MT" panose="03060802040406070304" pitchFamily="66" charset="0"/>
              </a:rPr>
              <a:t>1/5</a:t>
            </a:r>
          </a:p>
        </p:txBody>
      </p:sp>
    </p:spTree>
    <p:extLst>
      <p:ext uri="{BB962C8B-B14F-4D97-AF65-F5344CB8AC3E}">
        <p14:creationId xmlns:p14="http://schemas.microsoft.com/office/powerpoint/2010/main" val="3321255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990600" y="5056332"/>
            <a:ext cx="1600200" cy="547800"/>
          </a:xfrm>
        </p:spPr>
        <p:txBody>
          <a:bodyPr/>
          <a:lstStyle/>
          <a:p>
            <a:pPr algn="ctr"/>
            <a:r>
              <a:rPr lang="en-GB" dirty="0"/>
              <a:t>Level</a:t>
            </a:r>
          </a:p>
          <a:p>
            <a:pPr algn="ctr"/>
            <a:r>
              <a:rPr lang="en-GB" dirty="0"/>
              <a:t>2</a:t>
            </a:r>
          </a:p>
        </p:txBody>
      </p:sp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418058637"/>
              </p:ext>
            </p:extLst>
          </p:nvPr>
        </p:nvGraphicFramePr>
        <p:xfrm>
          <a:off x="1219200" y="1551132"/>
          <a:ext cx="6792951" cy="55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1"/>
          <p:cNvSpPr txBox="1">
            <a:spLocks/>
          </p:cNvSpPr>
          <p:nvPr/>
        </p:nvSpPr>
        <p:spPr>
          <a:xfrm>
            <a:off x="-152400" y="2076132"/>
            <a:ext cx="1600200" cy="818400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defRPr sz="2600" b="1" i="0" baseline="0">
                <a:solidFill>
                  <a:srgbClr val="4FBCBF"/>
                </a:solidFill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kern="0" dirty="0"/>
              <a:t>Level </a:t>
            </a:r>
          </a:p>
          <a:p>
            <a:pPr algn="ctr" defTabSz="914400"/>
            <a:r>
              <a:rPr lang="en-GB" kern="0" dirty="0"/>
              <a:t>3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1219200" y="1066800"/>
            <a:ext cx="3124200" cy="484332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defRPr sz="2600" b="1" i="0" baseline="0">
                <a:solidFill>
                  <a:srgbClr val="4FBCBF"/>
                </a:solidFill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kern="0" dirty="0"/>
              <a:t>2x 180 hours</a:t>
            </a: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4806176" y="1066800"/>
            <a:ext cx="3429000" cy="484332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defRPr sz="2600" b="1" i="0" baseline="0">
                <a:solidFill>
                  <a:srgbClr val="4FBCBF"/>
                </a:solidFill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kern="0" dirty="0"/>
              <a:t>180 hours in 2 </a:t>
            </a:r>
            <a:r>
              <a:rPr lang="en-GB" kern="0" dirty="0" err="1"/>
              <a:t>yrs</a:t>
            </a:r>
            <a:endParaRPr lang="en-GB" kern="0" dirty="0"/>
          </a:p>
        </p:txBody>
      </p:sp>
      <p:sp>
        <p:nvSpPr>
          <p:cNvPr id="10" name="Right Arrow 9"/>
          <p:cNvSpPr/>
          <p:nvPr/>
        </p:nvSpPr>
        <p:spPr>
          <a:xfrm>
            <a:off x="3962400" y="1932132"/>
            <a:ext cx="1371600" cy="990600"/>
          </a:xfrm>
          <a:prstGeom prst="rightArrow">
            <a:avLst>
              <a:gd name="adj1" fmla="val 50000"/>
              <a:gd name="adj2" fmla="val 83721"/>
            </a:avLst>
          </a:prstGeom>
          <a:solidFill>
            <a:srgbClr val="4FBC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4167965" y="2181998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20%</a:t>
            </a:r>
          </a:p>
        </p:txBody>
      </p:sp>
      <p:sp>
        <p:nvSpPr>
          <p:cNvPr id="12" name="Right Arrow 11"/>
          <p:cNvSpPr/>
          <p:nvPr/>
        </p:nvSpPr>
        <p:spPr>
          <a:xfrm rot="18374822">
            <a:off x="6029071" y="3959168"/>
            <a:ext cx="1371600" cy="990600"/>
          </a:xfrm>
          <a:prstGeom prst="rightArrow">
            <a:avLst>
              <a:gd name="adj1" fmla="val 50000"/>
              <a:gd name="adj2" fmla="val 83721"/>
            </a:avLst>
          </a:prstGeom>
          <a:solidFill>
            <a:srgbClr val="4FBCB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Box 12"/>
          <p:cNvSpPr txBox="1"/>
          <p:nvPr/>
        </p:nvSpPr>
        <p:spPr>
          <a:xfrm>
            <a:off x="6413202" y="4141932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chemeClr val="bg1"/>
                </a:solidFill>
              </a:rPr>
              <a:t>80%</a:t>
            </a:r>
          </a:p>
        </p:txBody>
      </p:sp>
      <p:sp>
        <p:nvSpPr>
          <p:cNvPr id="14" name="Text Placeholder 1"/>
          <p:cNvSpPr txBox="1">
            <a:spLocks/>
          </p:cNvSpPr>
          <p:nvPr/>
        </p:nvSpPr>
        <p:spPr>
          <a:xfrm>
            <a:off x="7772400" y="2084532"/>
            <a:ext cx="1676400" cy="914400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defRPr sz="2600" b="1" i="0" baseline="0">
                <a:solidFill>
                  <a:srgbClr val="4FBCBF"/>
                </a:solidFill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algn="ctr" defTabSz="914400"/>
            <a:r>
              <a:rPr lang="en-GB" kern="0" dirty="0"/>
              <a:t>Level 2½? 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905000" y="0"/>
            <a:ext cx="5257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What’s the content?</a:t>
            </a:r>
          </a:p>
        </p:txBody>
      </p:sp>
    </p:spTree>
    <p:extLst>
      <p:ext uri="{BB962C8B-B14F-4D97-AF65-F5344CB8AC3E}">
        <p14:creationId xmlns:p14="http://schemas.microsoft.com/office/powerpoint/2010/main" val="308673801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4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8600"/>
            <a:ext cx="7133230" cy="48768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81000" y="5181600"/>
            <a:ext cx="8458200" cy="12631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dirty="0"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GB" dirty="0">
                <a:ea typeface="Calibri" panose="020F0502020204030204" pitchFamily="34" charset="0"/>
              </a:rPr>
              <a:t>With a median wait time of around 16 weeks, the hospital appears to be struggling to meet its 18 week target.  While it is encouraging to note that only 5% of the wait times are above the target, the half of patients have to wait 12-17 weeks, with only 25% experiencing a wait of under 11 weeks</a:t>
            </a:r>
            <a:endParaRPr lang="en-GB" dirty="0"/>
          </a:p>
        </p:txBody>
      </p:sp>
      <p:sp>
        <p:nvSpPr>
          <p:cNvPr id="4" name="TextBox 3"/>
          <p:cNvSpPr txBox="1"/>
          <p:nvPr/>
        </p:nvSpPr>
        <p:spPr>
          <a:xfrm>
            <a:off x="2667000" y="163132"/>
            <a:ext cx="3886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>
                <a:solidFill>
                  <a:srgbClr val="FF0000"/>
                </a:solidFill>
              </a:rPr>
              <a:t>CRITICAL ANALYSIS</a:t>
            </a:r>
          </a:p>
        </p:txBody>
      </p:sp>
    </p:spTree>
    <p:extLst>
      <p:ext uri="{BB962C8B-B14F-4D97-AF65-F5344CB8AC3E}">
        <p14:creationId xmlns:p14="http://schemas.microsoft.com/office/powerpoint/2010/main" val="2448440434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253043"/>
            <a:ext cx="7696200" cy="103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And data beyond GCSE?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52999" y="1371600"/>
            <a:ext cx="87523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STANDARD DEVIATION </a:t>
            </a:r>
            <a:r>
              <a:rPr lang="en-GB" sz="3600" dirty="0"/>
              <a:t>is a good ‘higher level’ place to start (some good approaches for this)</a:t>
            </a:r>
            <a:endParaRPr lang="en-GB" sz="3600" i="1" dirty="0"/>
          </a:p>
        </p:txBody>
      </p:sp>
      <p:sp>
        <p:nvSpPr>
          <p:cNvPr id="9" name="TextBox 8"/>
          <p:cNvSpPr txBox="1"/>
          <p:nvPr/>
        </p:nvSpPr>
        <p:spPr>
          <a:xfrm>
            <a:off x="234753" y="2743200"/>
            <a:ext cx="875230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b="1" dirty="0"/>
              <a:t>CORRELATION </a:t>
            </a:r>
            <a:r>
              <a:rPr lang="en-GB" sz="3600" dirty="0"/>
              <a:t>looking formally at regression lines through a mean point and correlation coefficients is often quite successful (lots of opportunities for spreadsheets here)</a:t>
            </a:r>
            <a:endParaRPr lang="en-GB" sz="3600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252999" y="5254992"/>
            <a:ext cx="851000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b="1" i="1" dirty="0"/>
              <a:t>THE NORMAL DISTRIBUTION IS HARD</a:t>
            </a:r>
          </a:p>
          <a:p>
            <a:pPr algn="ctr"/>
            <a:r>
              <a:rPr lang="en-GB" sz="3600" b="1" i="1" dirty="0"/>
              <a:t>AVOID CONFIDENCE INTERVALS UNTIL Y13</a:t>
            </a:r>
            <a:endParaRPr lang="en-GB" sz="3600" i="1" dirty="0"/>
          </a:p>
        </p:txBody>
      </p:sp>
    </p:spTree>
    <p:extLst>
      <p:ext uri="{BB962C8B-B14F-4D97-AF65-F5344CB8AC3E}">
        <p14:creationId xmlns:p14="http://schemas.microsoft.com/office/powerpoint/2010/main" val="18316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23974" y="175836"/>
            <a:ext cx="8283913" cy="103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6000" dirty="0"/>
              <a:t>Topics to watch out for: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97665" y="1214973"/>
            <a:ext cx="8839200" cy="23544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AER/APR</a:t>
            </a:r>
          </a:p>
          <a:p>
            <a:pPr>
              <a:spcBef>
                <a:spcPts val="600"/>
              </a:spcBef>
            </a:pPr>
            <a:r>
              <a:rPr lang="en-GB" sz="2400" dirty="0" err="1"/>
              <a:t>Annualisation</a:t>
            </a:r>
            <a:r>
              <a:rPr lang="en-GB" sz="2400" dirty="0"/>
              <a:t> causes enormous confusion – don’t tackle</a:t>
            </a:r>
          </a:p>
          <a:p>
            <a:r>
              <a:rPr lang="en-GB" sz="2400" dirty="0"/>
              <a:t>it until the students are really good with multipliers.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The compound interest formula is probably the most</a:t>
            </a:r>
          </a:p>
          <a:p>
            <a:r>
              <a:rPr lang="en-GB" sz="2400" dirty="0"/>
              <a:t>bewildering one they will see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01958" y="3657600"/>
            <a:ext cx="8839200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THE NORMAL DISTRIBUTION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They need to be really fluent with this, don’t rush to z-numbers.</a:t>
            </a:r>
          </a:p>
          <a:p>
            <a:pPr>
              <a:spcBef>
                <a:spcPts val="600"/>
              </a:spcBef>
            </a:pPr>
            <a:r>
              <a:rPr lang="en-GB" sz="2400" dirty="0"/>
              <a:t>Start with some real data, put it in a histogram and work out the proportions of a population between particular values.  Use the Normal Distribution as a practical way of modelling reality.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135" y="2525703"/>
            <a:ext cx="1979865" cy="901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39756" y="1790700"/>
            <a:ext cx="1495425" cy="800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058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5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2400" y="152400"/>
            <a:ext cx="8991600" cy="1524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dirty="0"/>
              <a:t>Things I wish I’d known before we started to teach Core Maths: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4800" y="1828800"/>
            <a:ext cx="838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400" dirty="0"/>
              <a:t>There’s plenty of time to get through the content so don’t rush, take the time to develop those higher level thinking skills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The students need to feel they’re learning something new so give them a quick win early on  (Financial Maths is good)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When you assess them, build up to those hard, ‘10 mark questions’ slowly, use carefully constructed multiple choice and short questions at the start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GB" sz="2400" dirty="0"/>
              <a:t>Take the time to find at least one really good, interesting problem to work on each week – there’s a lot more out there now</a:t>
            </a:r>
          </a:p>
        </p:txBody>
      </p:sp>
    </p:spTree>
    <p:extLst>
      <p:ext uri="{BB962C8B-B14F-4D97-AF65-F5344CB8AC3E}">
        <p14:creationId xmlns:p14="http://schemas.microsoft.com/office/powerpoint/2010/main" val="3923830027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0" y="381000"/>
            <a:ext cx="9144000" cy="100833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/>
              <a:t>A Problem Solving Approach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178432" y="2020186"/>
            <a:ext cx="668256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Teaching FOR problem solving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probably has to come before</a:t>
            </a:r>
          </a:p>
          <a:p>
            <a:pPr algn="ctr"/>
            <a:endParaRPr lang="en-GB" sz="3600" dirty="0"/>
          </a:p>
          <a:p>
            <a:pPr algn="ctr"/>
            <a:r>
              <a:rPr lang="en-GB" sz="3600" dirty="0"/>
              <a:t>Teaching THROUGH problem solving</a:t>
            </a:r>
          </a:p>
        </p:txBody>
      </p:sp>
    </p:spTree>
    <p:extLst>
      <p:ext uri="{BB962C8B-B14F-4D97-AF65-F5344CB8AC3E}">
        <p14:creationId xmlns:p14="http://schemas.microsoft.com/office/powerpoint/2010/main" val="3740788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 l="2991" r="8723" b="59750"/>
          <a:stretch>
            <a:fillRect/>
          </a:stretch>
        </p:blipFill>
        <p:spPr bwMode="auto">
          <a:xfrm>
            <a:off x="609600" y="1198418"/>
            <a:ext cx="8162925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Title 1"/>
          <p:cNvSpPr txBox="1">
            <a:spLocks/>
          </p:cNvSpPr>
          <p:nvPr/>
        </p:nvSpPr>
        <p:spPr bwMode="auto">
          <a:xfrm>
            <a:off x="405244" y="160193"/>
            <a:ext cx="8283575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defTabSz="914400" eaLnBrk="1" hangingPunct="1">
              <a:lnSpc>
                <a:spcPct val="90000"/>
              </a:lnSpc>
            </a:pPr>
            <a:r>
              <a:rPr lang="en-GB" altLang="en-US" sz="6000" dirty="0">
                <a:latin typeface="Calibri" pitchFamily="34" charset="0"/>
              </a:rPr>
              <a:t>New questions from old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76400" y="3027218"/>
            <a:ext cx="5540375" cy="3635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 l="2991" t="-2" r="41795" b="76521"/>
          <a:stretch>
            <a:fillRect/>
          </a:stretch>
        </p:blipFill>
        <p:spPr bwMode="auto">
          <a:xfrm>
            <a:off x="533400" y="457200"/>
            <a:ext cx="6564313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TextBox 3"/>
          <p:cNvSpPr txBox="1">
            <a:spLocks noChangeArrowheads="1"/>
          </p:cNvSpPr>
          <p:nvPr/>
        </p:nvSpPr>
        <p:spPr bwMode="auto">
          <a:xfrm>
            <a:off x="1077913" y="2122034"/>
            <a:ext cx="6019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GB" altLang="en-US" sz="2400">
                <a:latin typeface="Times New Roman" pitchFamily="18" charset="0"/>
                <a:cs typeface="Times New Roman" pitchFamily="18" charset="0"/>
              </a:rPr>
              <a:t>Draw a picture of what the box might contain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 l="10175" r="38519" b="66692"/>
          <a:stretch>
            <a:fillRect/>
          </a:stretch>
        </p:blipFill>
        <p:spPr bwMode="auto">
          <a:xfrm>
            <a:off x="1371600" y="2934010"/>
            <a:ext cx="4114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 cstate="print"/>
          <a:srcRect l="61481" b="74027"/>
          <a:stretch/>
        </p:blipFill>
        <p:spPr bwMode="auto">
          <a:xfrm>
            <a:off x="5715000" y="2934010"/>
            <a:ext cx="3089275" cy="1366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71800" y="1459468"/>
            <a:ext cx="3064823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Teaching FOR problem solving before teaching THROUGH it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Showing teachers how to scaffold through questioning</a:t>
            </a:r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Showing teachers how to create new questions from old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85800" y="1828800"/>
            <a:ext cx="16002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TEACHERS</a:t>
            </a:r>
          </a:p>
          <a:p>
            <a:r>
              <a:rPr lang="en-GB" dirty="0"/>
              <a:t>Have benefitted from experiencing a lesson then re-planning it straight afterwards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7010400" y="2057400"/>
            <a:ext cx="13716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STUDENTS</a:t>
            </a:r>
          </a:p>
          <a:p>
            <a:r>
              <a:rPr lang="en-GB" dirty="0"/>
              <a:t>Develop their critical thinking skills slowly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457200" y="228600"/>
            <a:ext cx="8283913" cy="1039137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GB" sz="6000" dirty="0"/>
              <a:t>Stuff that has worked</a:t>
            </a:r>
          </a:p>
        </p:txBody>
      </p:sp>
    </p:spTree>
    <p:extLst>
      <p:ext uri="{BB962C8B-B14F-4D97-AF65-F5344CB8AC3E}">
        <p14:creationId xmlns:p14="http://schemas.microsoft.com/office/powerpoint/2010/main" val="1602841687"/>
      </p:ext>
    </p:extLst>
  </p:cSld>
  <p:clrMapOvr>
    <a:masterClrMapping/>
  </p:clrMapOvr>
  <p:transition advTm="5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1"/>
          </p:nvPr>
        </p:nvSpPr>
        <p:spPr>
          <a:xfrm>
            <a:off x="4876800" y="2057400"/>
            <a:ext cx="4267200" cy="533400"/>
          </a:xfrm>
        </p:spPr>
        <p:txBody>
          <a:bodyPr/>
          <a:lstStyle/>
          <a:p>
            <a:r>
              <a:rPr lang="en-US" dirty="0"/>
              <a:t>A Core </a:t>
            </a:r>
            <a:r>
              <a:rPr lang="en-US" dirty="0" err="1"/>
              <a:t>Maths</a:t>
            </a:r>
            <a:r>
              <a:rPr lang="en-US" dirty="0"/>
              <a:t> question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2"/>
          </p:nvPr>
        </p:nvSpPr>
        <p:spPr>
          <a:xfrm>
            <a:off x="4876800" y="2362200"/>
            <a:ext cx="3962400" cy="3810000"/>
          </a:xfrm>
        </p:spPr>
        <p:txBody>
          <a:bodyPr/>
          <a:lstStyle/>
          <a:p>
            <a:pPr marL="1169988" indent="-1169988">
              <a:buNone/>
            </a:pPr>
            <a:endParaRPr lang="en-GB" sz="1800" i="1" dirty="0"/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Estimate the total number of school pupils in the UK.  </a:t>
            </a:r>
          </a:p>
          <a:p>
            <a:pPr marL="0" indent="0">
              <a:buNone/>
            </a:pPr>
            <a:r>
              <a:rPr lang="en-GB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all your assumptions.</a:t>
            </a:r>
          </a:p>
          <a:p>
            <a:pPr algn="r">
              <a:buNone/>
            </a:pPr>
            <a:endParaRPr lang="en-GB" dirty="0"/>
          </a:p>
          <a:p>
            <a:pPr algn="r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[5 marks]</a:t>
            </a:r>
          </a:p>
          <a:p>
            <a:pPr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>
              <a:buNone/>
            </a:pPr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(OCR Quantitative Reasoning )</a:t>
            </a:r>
          </a:p>
          <a:p>
            <a:endParaRPr lang="en-GB" dirty="0"/>
          </a:p>
          <a:p>
            <a:endParaRPr lang="en-US" dirty="0"/>
          </a:p>
        </p:txBody>
      </p:sp>
      <p:sp>
        <p:nvSpPr>
          <p:cNvPr id="4" name="Text Placeholder 1"/>
          <p:cNvSpPr txBox="1">
            <a:spLocks/>
          </p:cNvSpPr>
          <p:nvPr/>
        </p:nvSpPr>
        <p:spPr>
          <a:xfrm>
            <a:off x="304800" y="2057400"/>
            <a:ext cx="3856463" cy="533400"/>
          </a:xfrm>
          <a:prstGeom prst="rect">
            <a:avLst/>
          </a:prstGeom>
        </p:spPr>
        <p:txBody>
          <a:bodyPr vert="horz" lIns="0" tIns="0" rIns="0" bIns="0"/>
          <a:lstStyle>
            <a:lvl1pPr marL="0">
              <a:defRPr sz="2600" b="1" i="0" baseline="0">
                <a:solidFill>
                  <a:srgbClr val="4FBCBF"/>
                </a:solidFill>
                <a:latin typeface="Verdana"/>
                <a:ea typeface="+mn-ea"/>
                <a:cs typeface="Verdana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defTabSz="914400"/>
            <a:r>
              <a:rPr lang="en-US" kern="0" dirty="0"/>
              <a:t>An A-level question</a:t>
            </a:r>
          </a:p>
        </p:txBody>
      </p:sp>
      <p:sp>
        <p:nvSpPr>
          <p:cNvPr id="5" name="Text Placeholder 2"/>
          <p:cNvSpPr txBox="1">
            <a:spLocks/>
          </p:cNvSpPr>
          <p:nvPr/>
        </p:nvSpPr>
        <p:spPr>
          <a:xfrm>
            <a:off x="304800" y="2362200"/>
            <a:ext cx="4267200" cy="4114800"/>
          </a:xfrm>
          <a:prstGeom prst="rect">
            <a:avLst/>
          </a:prstGeom>
        </p:spPr>
        <p:txBody>
          <a:bodyPr vert="horz" lIns="0" tIns="0" rIns="0" bIns="0"/>
          <a:lstStyle>
            <a:lvl1pPr marL="324000" indent="-324000">
              <a:buClr>
                <a:srgbClr val="4FBCBF"/>
              </a:buClr>
              <a:buSzPct val="125000"/>
              <a:buFont typeface="STIXGeneral-Regular"/>
              <a:buChar char="▪"/>
              <a:defRPr sz="2200">
                <a:latin typeface="Verdana"/>
                <a:ea typeface="+mn-ea"/>
                <a:cs typeface="Verdana"/>
              </a:defRPr>
            </a:lvl1pPr>
            <a:lvl2pPr marL="457200">
              <a:defRPr sz="2200">
                <a:latin typeface="Verdana"/>
                <a:ea typeface="+mn-ea"/>
                <a:cs typeface="Verdana"/>
              </a:defRPr>
            </a:lvl2pPr>
            <a:lvl3pPr marL="914400">
              <a:defRPr sz="2200">
                <a:latin typeface="Verdana"/>
                <a:ea typeface="+mn-ea"/>
                <a:cs typeface="Verdana"/>
              </a:defRPr>
            </a:lvl3pPr>
            <a:lvl4pPr marL="1371600">
              <a:defRPr sz="2200">
                <a:latin typeface="Verdana"/>
                <a:ea typeface="+mn-ea"/>
                <a:cs typeface="Verdana"/>
              </a:defRPr>
            </a:lvl4pPr>
            <a:lvl5pPr marL="1828800">
              <a:defRPr sz="2200">
                <a:latin typeface="Verdana"/>
                <a:ea typeface="+mn-ea"/>
                <a:cs typeface="Verdana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pPr marL="1169988" indent="-1169988" defTabSz="914400">
              <a:buFont typeface="STIXGeneral-Regular"/>
              <a:buNone/>
            </a:pPr>
            <a:endParaRPr lang="en-GB" sz="1800" i="1" kern="0" dirty="0">
              <a:solidFill>
                <a:sysClr val="windowText" lastClr="000000"/>
              </a:solidFill>
            </a:endParaRPr>
          </a:p>
          <a:p>
            <a:pPr marL="0" indent="0" defTabSz="914400">
              <a:buFont typeface="STIXGeneral-Regular"/>
              <a:buNone/>
            </a:pPr>
            <a:r>
              <a:rPr lang="en-GB" sz="2400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Use the substitution  </a:t>
            </a:r>
            <a:r>
              <a:rPr lang="en-GB" sz="2400" i="1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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 sin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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 prove that</a:t>
            </a:r>
          </a:p>
          <a:p>
            <a:pPr marL="0" indent="0" defTabSz="914400">
              <a:buFont typeface="STIXGeneral-Regular"/>
              <a:buNone/>
            </a:pPr>
            <a:endParaRPr lang="en-US" sz="2400" i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>
              <a:buFont typeface="STIXGeneral-Regular"/>
              <a:buNone/>
            </a:pPr>
            <a:endParaRPr lang="en-GB" sz="2400" i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>
              <a:buFont typeface="STIXGeneral-Regular"/>
              <a:buNone/>
            </a:pPr>
            <a:endParaRPr lang="en-GB" sz="2400" i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>
              <a:buFont typeface="STIXGeneral-Regular"/>
              <a:buNone/>
            </a:pPr>
            <a:endParaRPr lang="en-GB" sz="2400" i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defTabSz="914400">
              <a:buFont typeface="STIXGeneral-Regular"/>
              <a:buNone/>
            </a:pPr>
            <a:endParaRPr lang="en-GB" sz="2400" i="1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914400">
              <a:buFont typeface="STIXGeneral-Regular"/>
              <a:buNone/>
            </a:pPr>
            <a:r>
              <a:rPr lang="en-GB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[7 marks]</a:t>
            </a:r>
          </a:p>
          <a:p>
            <a:pPr defTabSz="914400">
              <a:buFont typeface="STIXGeneral-Regular"/>
              <a:buNone/>
            </a:pPr>
            <a:endParaRPr lang="en-GB" kern="0" dirty="0">
              <a:solidFill>
                <a:sysClr val="windowText" lastClr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 defTabSz="914400">
              <a:buFont typeface="STIXGeneral-Regular"/>
              <a:buNone/>
            </a:pPr>
            <a:r>
              <a:rPr lang="en-GB" kern="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(Edexcel A2 Mathematics)</a:t>
            </a:r>
          </a:p>
          <a:p>
            <a:pPr defTabSz="914400"/>
            <a:endParaRPr lang="en-GB" kern="0" dirty="0">
              <a:solidFill>
                <a:sysClr val="windowText" lastClr="000000"/>
              </a:solidFill>
            </a:endParaRPr>
          </a:p>
          <a:p>
            <a:pPr defTabSz="914400"/>
            <a:endParaRPr lang="en-US" kern="0" dirty="0">
              <a:solidFill>
                <a:sysClr val="windowText" lastClr="000000"/>
              </a:solidFill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3767997"/>
            <a:ext cx="3856463" cy="95640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35280" y="215130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Straightforward maths in complex settings?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  <p:bldP spid="3" grpId="0"/>
      <p:bldP spid="4" grpId="0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143000"/>
            <a:ext cx="8286564" cy="2028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1676400" y="159603"/>
            <a:ext cx="5638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Why should you care?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8600" y="3429000"/>
            <a:ext cx="8915400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GB" sz="2400" b="1" dirty="0"/>
              <a:t>RECOMMENDATIONS</a:t>
            </a:r>
            <a:r>
              <a:rPr lang="en-GB" sz="2400" dirty="0"/>
              <a:t>:</a:t>
            </a:r>
          </a:p>
          <a:p>
            <a:pPr marL="1800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Uptake (of post-16 maths) should be near universal within 10 years</a:t>
            </a:r>
          </a:p>
          <a:p>
            <a:pPr marL="1800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All schools should be offering Core Maths within x* years</a:t>
            </a:r>
          </a:p>
          <a:p>
            <a:pPr marL="180000" indent="-457200">
              <a:spcBef>
                <a:spcPts val="600"/>
              </a:spcBef>
              <a:buFont typeface="Arial" pitchFamily="34" charset="0"/>
              <a:buChar char="•"/>
            </a:pPr>
            <a:r>
              <a:rPr lang="en-GB" sz="2400" dirty="0"/>
              <a:t>There should be no funding disincentives and there should be      	funding incentives to continue with Core Maths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85800" y="6096000"/>
            <a:ext cx="7315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* x would appear to be a number close to 5</a:t>
            </a:r>
          </a:p>
        </p:txBody>
      </p:sp>
      <p:sp>
        <p:nvSpPr>
          <p:cNvPr id="2" name="Rectangle 1"/>
          <p:cNvSpPr/>
          <p:nvPr/>
        </p:nvSpPr>
        <p:spPr>
          <a:xfrm>
            <a:off x="3200400" y="1295400"/>
            <a:ext cx="2895600" cy="22860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Rectangle 7"/>
          <p:cNvSpPr/>
          <p:nvPr/>
        </p:nvSpPr>
        <p:spPr>
          <a:xfrm>
            <a:off x="509016" y="1563624"/>
            <a:ext cx="1143000" cy="228600"/>
          </a:xfrm>
          <a:prstGeom prst="rect">
            <a:avLst/>
          </a:prstGeom>
          <a:solidFill>
            <a:srgbClr val="FFFF00">
              <a:alpha val="28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/>
      <p:bldP spid="2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19200" y="1447800"/>
            <a:ext cx="6477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So what’s it like to teach?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09600" y="3657600"/>
            <a:ext cx="777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Depends which ‘</a:t>
            </a:r>
            <a:r>
              <a:rPr lang="en-GB" sz="4800" b="1" i="1" dirty="0"/>
              <a:t>it</a:t>
            </a:r>
            <a:r>
              <a:rPr lang="en-GB" sz="4800" dirty="0"/>
              <a:t>’ you mean</a:t>
            </a:r>
          </a:p>
        </p:txBody>
      </p:sp>
    </p:spTree>
    <p:extLst>
      <p:ext uri="{BB962C8B-B14F-4D97-AF65-F5344CB8AC3E}">
        <p14:creationId xmlns:p14="http://schemas.microsoft.com/office/powerpoint/2010/main" val="2386700023"/>
      </p:ext>
    </p:extLst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t="8631" r="23953"/>
          <a:stretch/>
        </p:blipFill>
        <p:spPr bwMode="auto">
          <a:xfrm>
            <a:off x="1981200" y="762000"/>
            <a:ext cx="5105400" cy="549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Oval 2"/>
          <p:cNvSpPr/>
          <p:nvPr/>
        </p:nvSpPr>
        <p:spPr>
          <a:xfrm>
            <a:off x="1600200" y="609600"/>
            <a:ext cx="5638800" cy="1066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" name="Oval 3"/>
          <p:cNvSpPr/>
          <p:nvPr/>
        </p:nvSpPr>
        <p:spPr>
          <a:xfrm>
            <a:off x="1600200" y="2438400"/>
            <a:ext cx="5638800" cy="12954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Oval 4"/>
          <p:cNvSpPr/>
          <p:nvPr/>
        </p:nvSpPr>
        <p:spPr>
          <a:xfrm>
            <a:off x="1752600" y="4572000"/>
            <a:ext cx="5638800" cy="1828800"/>
          </a:xfrm>
          <a:prstGeom prst="ellipse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1524000" y="0"/>
            <a:ext cx="7620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/>
              <a:t>6 Different Qualifications</a:t>
            </a:r>
          </a:p>
        </p:txBody>
      </p:sp>
    </p:spTree>
  </p:cSld>
  <p:clrMapOvr>
    <a:masterClrMapping/>
  </p:clrMapOvr>
  <p:transition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72" name="Picture 8"/>
          <p:cNvPicPr>
            <a:picLocks noChangeAspect="1" noChangeArrowheads="1"/>
          </p:cNvPicPr>
          <p:nvPr/>
        </p:nvPicPr>
        <p:blipFill rotWithShape="1">
          <a:blip r:embed="rId3" cstate="print"/>
          <a:srcRect t="8631" r="23953"/>
          <a:stretch/>
        </p:blipFill>
        <p:spPr bwMode="auto">
          <a:xfrm>
            <a:off x="304800" y="980402"/>
            <a:ext cx="5105400" cy="54965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228600" y="1742402"/>
            <a:ext cx="5257800" cy="11566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76200" y="3811022"/>
            <a:ext cx="5257800" cy="1143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Box 7"/>
          <p:cNvSpPr txBox="1"/>
          <p:nvPr/>
        </p:nvSpPr>
        <p:spPr>
          <a:xfrm>
            <a:off x="5334000" y="228600"/>
            <a:ext cx="3810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2016:  2931 entries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324600" y="990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73%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24600" y="28956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6%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324600" y="4572000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14%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24600" y="5646003"/>
            <a:ext cx="205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dirty="0"/>
              <a:t>6%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1828800"/>
            <a:ext cx="731693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295399" y="1828800"/>
            <a:ext cx="737257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09800" y="1752600"/>
            <a:ext cx="761932" cy="10715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191000" y="1752600"/>
            <a:ext cx="757237" cy="1045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276600" y="1828800"/>
            <a:ext cx="762000" cy="992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Straight Connector 19"/>
          <p:cNvCxnSpPr/>
          <p:nvPr/>
        </p:nvCxnSpPr>
        <p:spPr>
          <a:xfrm>
            <a:off x="3124200" y="1828800"/>
            <a:ext cx="0" cy="990600"/>
          </a:xfrm>
          <a:prstGeom prst="line">
            <a:avLst/>
          </a:prstGeom>
          <a:ln w="38100">
            <a:solidFill>
              <a:schemeClr val="tx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52098" y="3841532"/>
            <a:ext cx="786690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81000" y="5943600"/>
            <a:ext cx="1881187" cy="6957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3186</TotalTime>
  <Words>1556</Words>
  <Application>Microsoft Office PowerPoint</Application>
  <PresentationFormat>On-screen Show (4:3)</PresentationFormat>
  <Paragraphs>368</Paragraphs>
  <Slides>47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47</vt:i4>
      </vt:variant>
    </vt:vector>
  </HeadingPairs>
  <TitlesOfParts>
    <vt:vector size="57" baseType="lpstr">
      <vt:lpstr>Arial</vt:lpstr>
      <vt:lpstr>Brush Script MT</vt:lpstr>
      <vt:lpstr>Calibri</vt:lpstr>
      <vt:lpstr>Informal Roman</vt:lpstr>
      <vt:lpstr>STIXGeneral-Regular</vt:lpstr>
      <vt:lpstr>Symbol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Introductory videos  </vt:lpstr>
      <vt:lpstr>PowerPoint Presentation</vt:lpstr>
      <vt:lpstr>PowerPoint Presentation</vt:lpstr>
      <vt:lpstr>How many pupils are there in the UK school system?</vt:lpstr>
      <vt:lpstr>How many 5-18 year olds are there in the UK?</vt:lpstr>
      <vt:lpstr>  Roughly how many people live in the UK?   A 100 000    B 1 000 000     C 10 000 000   D 100 000 000</vt:lpstr>
      <vt:lpstr>  Roughly how many people live in the UK?   A 100 000    B 1 000 000     C 10 000 000   D 100 000 000</vt:lpstr>
      <vt:lpstr>What is the approximate lifespan in years of the average person in the UK?    A 1   B 10  C 100   D 1000</vt:lpstr>
      <vt:lpstr>What is the approximate lifespan in years of the average person in the UK?    A 1   B 10  C 100   D 1000</vt:lpstr>
      <vt:lpstr>What is the approximate lifespan in years of the average person in the UK?    A 1   B 10  C 100   D 1000</vt:lpstr>
      <vt:lpstr>What is the approximate lifespan in years of the average person in the UK?    A 1   B 10  C 100   D 1000</vt:lpstr>
      <vt:lpstr>Roughly how many 5 to 18 year olds are there in the UK?    A 10 000  B 100 000  C 1 000 000 D 10 000 000</vt:lpstr>
      <vt:lpstr>Roughly how many 5 to 18 year olds are there in the UK?    A 10 000  B 100 000  C 1 000 000 D 10 000 000</vt:lpstr>
      <vt:lpstr>Roughly how many 5 to 18 year olds are there in the UK?    A 10 000  B 100 000  C 1 000 000 D 10 000 000</vt:lpstr>
      <vt:lpstr>Roughly how many 5 to 18 year olds are there in the UK?    A 10 000  B 100 000  C 1 000 000 D 10 000 000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Maths Powerpoint.indd</dc:title>
  <dc:creator>Michael Blaylock</dc:creator>
  <cp:lastModifiedBy>Marcia Murray</cp:lastModifiedBy>
  <cp:revision>202</cp:revision>
  <cp:lastPrinted>2017-04-07T17:03:08Z</cp:lastPrinted>
  <dcterms:created xsi:type="dcterms:W3CDTF">2014-06-26T12:48:20Z</dcterms:created>
  <dcterms:modified xsi:type="dcterms:W3CDTF">2017-04-13T13:54:55Z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2014-06-25T00:00:00Z</vt:filetime>
  </property>
  <property fmtid="{D5CDD505-2E9C-101B-9397-08002B2CF9AE}" pid="3" name="LastSaved">
    <vt:filetime>2014-06-25T00:00:00Z</vt:filetime>
  </property>
</Properties>
</file>