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2" r:id="rId2"/>
  </p:sldMasterIdLst>
  <p:notesMasterIdLst>
    <p:notesMasterId r:id="rId69"/>
  </p:notesMasterIdLst>
  <p:handoutMasterIdLst>
    <p:handoutMasterId r:id="rId70"/>
  </p:handoutMasterIdLst>
  <p:sldIdLst>
    <p:sldId id="444" r:id="rId3"/>
    <p:sldId id="498" r:id="rId4"/>
    <p:sldId id="499" r:id="rId5"/>
    <p:sldId id="445" r:id="rId6"/>
    <p:sldId id="446" r:id="rId7"/>
    <p:sldId id="455" r:id="rId8"/>
    <p:sldId id="443" r:id="rId9"/>
    <p:sldId id="485" r:id="rId10"/>
    <p:sldId id="500" r:id="rId11"/>
    <p:sldId id="428" r:id="rId12"/>
    <p:sldId id="488" r:id="rId13"/>
    <p:sldId id="432" r:id="rId14"/>
    <p:sldId id="436" r:id="rId15"/>
    <p:sldId id="502" r:id="rId16"/>
    <p:sldId id="450" r:id="rId17"/>
    <p:sldId id="457" r:id="rId18"/>
    <p:sldId id="477" r:id="rId19"/>
    <p:sldId id="509" r:id="rId20"/>
    <p:sldId id="519" r:id="rId21"/>
    <p:sldId id="520" r:id="rId22"/>
    <p:sldId id="521" r:id="rId23"/>
    <p:sldId id="523" r:id="rId24"/>
    <p:sldId id="517" r:id="rId25"/>
    <p:sldId id="518" r:id="rId26"/>
    <p:sldId id="522" r:id="rId27"/>
    <p:sldId id="458" r:id="rId28"/>
    <p:sldId id="516" r:id="rId29"/>
    <p:sldId id="503" r:id="rId30"/>
    <p:sldId id="486" r:id="rId31"/>
    <p:sldId id="495" r:id="rId32"/>
    <p:sldId id="496" r:id="rId33"/>
    <p:sldId id="504" r:id="rId34"/>
    <p:sldId id="466" r:id="rId35"/>
    <p:sldId id="468" r:id="rId36"/>
    <p:sldId id="512" r:id="rId37"/>
    <p:sldId id="487" r:id="rId38"/>
    <p:sldId id="513" r:id="rId39"/>
    <p:sldId id="447" r:id="rId40"/>
    <p:sldId id="473" r:id="rId41"/>
    <p:sldId id="474" r:id="rId42"/>
    <p:sldId id="475" r:id="rId43"/>
    <p:sldId id="524" r:id="rId44"/>
    <p:sldId id="525" r:id="rId45"/>
    <p:sldId id="539" r:id="rId46"/>
    <p:sldId id="527" r:id="rId47"/>
    <p:sldId id="528" r:id="rId48"/>
    <p:sldId id="529" r:id="rId49"/>
    <p:sldId id="530" r:id="rId50"/>
    <p:sldId id="538" r:id="rId51"/>
    <p:sldId id="535" r:id="rId52"/>
    <p:sldId id="531" r:id="rId53"/>
    <p:sldId id="540" r:id="rId54"/>
    <p:sldId id="532" r:id="rId55"/>
    <p:sldId id="541" r:id="rId56"/>
    <p:sldId id="533" r:id="rId57"/>
    <p:sldId id="542" r:id="rId58"/>
    <p:sldId id="534" r:id="rId59"/>
    <p:sldId id="543" r:id="rId60"/>
    <p:sldId id="536" r:id="rId61"/>
    <p:sldId id="537" r:id="rId62"/>
    <p:sldId id="505" r:id="rId63"/>
    <p:sldId id="506" r:id="rId64"/>
    <p:sldId id="507" r:id="rId65"/>
    <p:sldId id="508" r:id="rId66"/>
    <p:sldId id="510" r:id="rId67"/>
    <p:sldId id="511" r:id="rId68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QA" initials="Carly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4000" autoAdjust="0"/>
  </p:normalViewPr>
  <p:slideViewPr>
    <p:cSldViewPr snapToGrid="0" snapToObjects="1" showGuides="1">
      <p:cViewPr varScale="1">
        <p:scale>
          <a:sx n="91" d="100"/>
          <a:sy n="91" d="100"/>
        </p:scale>
        <p:origin x="654" y="90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notesViewPr>
    <p:cSldViewPr snapToGrid="0" snapToObjects="1">
      <p:cViewPr varScale="1">
        <p:scale>
          <a:sx n="76" d="100"/>
          <a:sy n="76" d="100"/>
        </p:scale>
        <p:origin x="-2214" y="-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9099" cy="497205"/>
          </a:xfrm>
          <a:prstGeom prst="rect">
            <a:avLst/>
          </a:prstGeom>
        </p:spPr>
        <p:txBody>
          <a:bodyPr vert="horz" lIns="91665" tIns="45833" rIns="91665" bIns="458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4" y="4"/>
            <a:ext cx="2949099" cy="497205"/>
          </a:xfrm>
          <a:prstGeom prst="rect">
            <a:avLst/>
          </a:prstGeom>
        </p:spPr>
        <p:txBody>
          <a:bodyPr vert="horz" lIns="91665" tIns="45833" rIns="91665" bIns="45833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45173"/>
            <a:ext cx="2949099" cy="497205"/>
          </a:xfrm>
          <a:prstGeom prst="rect">
            <a:avLst/>
          </a:prstGeom>
        </p:spPr>
        <p:txBody>
          <a:bodyPr vert="horz" lIns="91665" tIns="45833" rIns="91665" bIns="458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4" y="9445173"/>
            <a:ext cx="2949099" cy="497205"/>
          </a:xfrm>
          <a:prstGeom prst="rect">
            <a:avLst/>
          </a:prstGeom>
        </p:spPr>
        <p:txBody>
          <a:bodyPr vert="horz" lIns="91665" tIns="45833" rIns="91665" bIns="45833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9099" cy="497205"/>
          </a:xfrm>
          <a:prstGeom prst="rect">
            <a:avLst/>
          </a:prstGeom>
        </p:spPr>
        <p:txBody>
          <a:bodyPr vert="horz" lIns="91665" tIns="45833" rIns="91665" bIns="458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4" y="4"/>
            <a:ext cx="2949099" cy="497205"/>
          </a:xfrm>
          <a:prstGeom prst="rect">
            <a:avLst/>
          </a:prstGeom>
        </p:spPr>
        <p:txBody>
          <a:bodyPr vert="horz" lIns="91665" tIns="45833" rIns="91665" bIns="45833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5" tIns="45833" rIns="91665" bIns="458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52"/>
            <a:ext cx="5444490" cy="4474845"/>
          </a:xfrm>
          <a:prstGeom prst="rect">
            <a:avLst/>
          </a:prstGeom>
        </p:spPr>
        <p:txBody>
          <a:bodyPr vert="horz" lIns="91665" tIns="45833" rIns="91665" bIns="458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5173"/>
            <a:ext cx="2949099" cy="497205"/>
          </a:xfrm>
          <a:prstGeom prst="rect">
            <a:avLst/>
          </a:prstGeom>
        </p:spPr>
        <p:txBody>
          <a:bodyPr vert="horz" lIns="91665" tIns="45833" rIns="91665" bIns="458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4" y="9445173"/>
            <a:ext cx="2949099" cy="497205"/>
          </a:xfrm>
          <a:prstGeom prst="rect">
            <a:avLst/>
          </a:prstGeom>
        </p:spPr>
        <p:txBody>
          <a:bodyPr vert="horz" lIns="91665" tIns="45833" rIns="91665" bIns="45833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094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9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9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4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7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37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24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24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4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08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63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84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639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32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6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63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6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680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598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90159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6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31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5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51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155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659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23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009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243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178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255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43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66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008CBB"/>
                </a:solidFill>
              </a:defRPr>
            </a:lvl1pPr>
          </a:lstStyle>
          <a:p>
            <a:r>
              <a:rPr lang="en-GB" dirty="0" smtClean="0"/>
              <a:t>Title Header Arial 28pt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05266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Arial"/>
                <a:cs typeface="Arial"/>
              </a:defRPr>
            </a:lvl1pPr>
          </a:lstStyle>
          <a:p>
            <a:pPr eaLnBrk="1" hangingPunct="1"/>
            <a:r>
              <a:rPr lang="en-GB" sz="1800" dirty="0" smtClean="0"/>
              <a:t>Text Arial 20</a:t>
            </a:r>
          </a:p>
          <a:p>
            <a:pPr eaLnBrk="1" hangingPunct="1"/>
            <a:endParaRPr lang="en-GB" sz="1800" dirty="0" smtClean="0"/>
          </a:p>
          <a:p>
            <a:r>
              <a:rPr lang="en-GB" sz="1800" dirty="0" smtClean="0"/>
              <a:t>If there are additional inserts, please indicate these and give instructions in </a:t>
            </a:r>
          </a:p>
          <a:p>
            <a:r>
              <a:rPr lang="en-GB" sz="1800" dirty="0" smtClean="0"/>
              <a:t>the centre of applicable slide(</a:t>
            </a:r>
            <a:r>
              <a:rPr lang="en-GB" sz="1800" dirty="0" err="1" smtClean="0"/>
              <a:t>s</a:t>
            </a:r>
            <a:r>
              <a:rPr lang="en-GB" sz="1800" dirty="0" smtClean="0"/>
              <a:t>).</a:t>
            </a:r>
          </a:p>
          <a:p>
            <a:endParaRPr lang="en-GB" sz="1800" dirty="0" smtClean="0"/>
          </a:p>
          <a:p>
            <a:r>
              <a:rPr lang="en-GB" sz="1800" dirty="0" smtClean="0"/>
              <a:t>Consider copyright carefully and complete the copyright request form provided </a:t>
            </a:r>
          </a:p>
          <a:p>
            <a:r>
              <a:rPr lang="en-GB" sz="1800" dirty="0" smtClean="0"/>
              <a:t>with as much detail as you are able to.  Contact a Senior CPD Manager with any </a:t>
            </a:r>
          </a:p>
          <a:p>
            <a:r>
              <a:rPr lang="en-GB" sz="1800" dirty="0" smtClean="0"/>
              <a:t>uncertainties you may have regarding </a:t>
            </a:r>
          </a:p>
          <a:p>
            <a:r>
              <a:rPr lang="en-GB" sz="1800" dirty="0" smtClean="0"/>
              <a:t>this.</a:t>
            </a:r>
          </a:p>
          <a:p>
            <a:endParaRPr lang="en-GB" sz="1800" dirty="0" smtClean="0"/>
          </a:p>
          <a:p>
            <a:pPr eaLnBrk="1" hangingPunct="1"/>
            <a:r>
              <a:rPr lang="en-GB" sz="1800" dirty="0" smtClean="0"/>
              <a:t>Do not add page numbers to slides.</a:t>
            </a:r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9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5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43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27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66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5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5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8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4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46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09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69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85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20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97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10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35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14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46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  <p:sldLayoutId id="214748368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6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48" y="1303334"/>
            <a:ext cx="8483090" cy="968675"/>
          </a:xfrm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US" dirty="0" smtClean="0">
                <a:latin typeface="+mj-lt"/>
              </a:rPr>
              <a:t>A-level Mathematics/Further Mathematics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 smtClean="0">
                <a:latin typeface="+mj-lt"/>
              </a:rPr>
              <a:t>Introduction to the New Specification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447" y="3232460"/>
            <a:ext cx="4114551" cy="378312"/>
          </a:xfrm>
        </p:spPr>
        <p:txBody>
          <a:bodyPr/>
          <a:lstStyle/>
          <a:p>
            <a:r>
              <a:rPr lang="en-US" smtClean="0"/>
              <a:t>March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00063" y="2719249"/>
            <a:ext cx="4114801" cy="338138"/>
          </a:xfrm>
        </p:spPr>
        <p:txBody>
          <a:bodyPr/>
          <a:lstStyle/>
          <a:p>
            <a:r>
              <a:rPr lang="en-US" sz="2600" dirty="0" smtClean="0"/>
              <a:t>Andrew Taylor</a:t>
            </a:r>
            <a:endParaRPr lang="en-US" sz="26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/>
              <a:t>Follow us on Twitter @AQACPD.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099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</a:t>
            </a:r>
            <a:r>
              <a:rPr lang="en-GB" dirty="0" smtClean="0"/>
              <a:t>A-level </a:t>
            </a:r>
            <a:r>
              <a:rPr lang="en-GB" dirty="0"/>
              <a:t>Maths </a:t>
            </a:r>
            <a:r>
              <a:rPr lang="en-GB" dirty="0" smtClean="0"/>
              <a:t>structure (Content 100% prescribed)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7600" y="1131078"/>
            <a:ext cx="8045200" cy="30327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3 papers, 6 hours assessment time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8236" y="1620261"/>
            <a:ext cx="2330823" cy="830997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Paper 1: Pure</a:t>
            </a:r>
          </a:p>
          <a:p>
            <a:endParaRPr lang="en-GB" sz="1200" dirty="0" smtClean="0"/>
          </a:p>
          <a:p>
            <a:r>
              <a:rPr lang="en-GB" sz="1200" dirty="0" smtClean="0"/>
              <a:t>2 hours</a:t>
            </a:r>
          </a:p>
          <a:p>
            <a:r>
              <a:rPr lang="en-GB" sz="1200" dirty="0" smtClean="0"/>
              <a:t>100 marks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05651" y="1621671"/>
            <a:ext cx="2330823" cy="1015663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Paper 2: Pure and Mechanics</a:t>
            </a:r>
          </a:p>
          <a:p>
            <a:endParaRPr lang="en-GB" sz="1200" dirty="0" smtClean="0"/>
          </a:p>
          <a:p>
            <a:r>
              <a:rPr lang="en-GB" sz="1200" dirty="0" smtClean="0"/>
              <a:t>2 hours</a:t>
            </a:r>
          </a:p>
          <a:p>
            <a:r>
              <a:rPr lang="en-GB" sz="1200" dirty="0" smtClean="0"/>
              <a:t>100 marks </a:t>
            </a:r>
          </a:p>
          <a:p>
            <a:r>
              <a:rPr lang="en-GB" sz="1200" dirty="0" smtClean="0"/>
              <a:t>(two sections of 50 marks)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886634" y="1953331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235" y="2761129"/>
            <a:ext cx="2577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Assesses the following content </a:t>
            </a:r>
            <a:r>
              <a:rPr lang="en-GB" sz="1200" b="1" dirty="0" smtClean="0"/>
              <a:t>only</a:t>
            </a:r>
          </a:p>
          <a:p>
            <a:endParaRPr lang="en-GB" sz="1200" dirty="0"/>
          </a:p>
          <a:p>
            <a:r>
              <a:rPr lang="en-GB" sz="1200" dirty="0"/>
              <a:t>(A)  Proof</a:t>
            </a:r>
          </a:p>
          <a:p>
            <a:r>
              <a:rPr lang="en-GB" sz="1200" dirty="0"/>
              <a:t>(B)  Algebra and functions</a:t>
            </a:r>
          </a:p>
          <a:p>
            <a:r>
              <a:rPr lang="en-GB" sz="1200" dirty="0"/>
              <a:t>(C)  </a:t>
            </a:r>
            <a:r>
              <a:rPr lang="en-GB" sz="1200" dirty="0" smtClean="0"/>
              <a:t>Coordinate Geometry</a:t>
            </a:r>
            <a:endParaRPr lang="en-GB" sz="1200" dirty="0"/>
          </a:p>
          <a:p>
            <a:r>
              <a:rPr lang="en-GB" sz="1200" dirty="0"/>
              <a:t>(D)  Sequences and series</a:t>
            </a:r>
          </a:p>
          <a:p>
            <a:r>
              <a:rPr lang="en-GB" sz="1200" dirty="0"/>
              <a:t>(E)  Trigonometry</a:t>
            </a:r>
          </a:p>
          <a:p>
            <a:r>
              <a:rPr lang="en-GB" sz="1200" dirty="0"/>
              <a:t>(F)  </a:t>
            </a:r>
            <a:r>
              <a:rPr lang="en-GB" sz="1200" dirty="0" smtClean="0"/>
              <a:t>Exponentials and logarithms</a:t>
            </a:r>
            <a:endParaRPr lang="en-GB" sz="1200" dirty="0"/>
          </a:p>
          <a:p>
            <a:r>
              <a:rPr lang="en-GB" sz="1200" dirty="0"/>
              <a:t>(G)  Differentiation</a:t>
            </a:r>
          </a:p>
          <a:p>
            <a:pPr marL="342900" indent="-342900">
              <a:buAutoNum type="alphaUcParenBoth" startAt="8"/>
            </a:pPr>
            <a:r>
              <a:rPr lang="en-GB" sz="1200" dirty="0" smtClean="0"/>
              <a:t>Integration</a:t>
            </a:r>
          </a:p>
          <a:p>
            <a:pPr marL="342900" indent="-342900">
              <a:buAutoNum type="alphaUcParenBoth" startAt="8"/>
            </a:pPr>
            <a:r>
              <a:rPr lang="en-GB" sz="1200" dirty="0" smtClean="0"/>
              <a:t>Numerical Methods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9904" y="2761129"/>
            <a:ext cx="29523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May</a:t>
            </a:r>
            <a:r>
              <a:rPr lang="en-GB" sz="1200" dirty="0"/>
              <a:t> assess the following:</a:t>
            </a:r>
          </a:p>
          <a:p>
            <a:r>
              <a:rPr lang="en-GB" sz="1200" dirty="0"/>
              <a:t>Any content from Paper 1</a:t>
            </a:r>
          </a:p>
          <a:p>
            <a:r>
              <a:rPr lang="en-GB" sz="1200" dirty="0"/>
              <a:t> </a:t>
            </a:r>
            <a:endParaRPr lang="en-GB" sz="1200" dirty="0" smtClean="0"/>
          </a:p>
          <a:p>
            <a:r>
              <a:rPr lang="en-GB" sz="1200" b="1" dirty="0"/>
              <a:t>Will</a:t>
            </a:r>
            <a:r>
              <a:rPr lang="en-GB" sz="1200" dirty="0"/>
              <a:t> assess the following: </a:t>
            </a:r>
          </a:p>
          <a:p>
            <a:endParaRPr lang="en-GB" sz="1200" dirty="0"/>
          </a:p>
          <a:p>
            <a:r>
              <a:rPr lang="en-GB" sz="1200" dirty="0"/>
              <a:t>(K)  Statistical sampling</a:t>
            </a:r>
          </a:p>
          <a:p>
            <a:r>
              <a:rPr lang="en-GB" sz="1200" dirty="0"/>
              <a:t>(L)  Data presentation and interpretation</a:t>
            </a:r>
          </a:p>
          <a:p>
            <a:r>
              <a:rPr lang="en-GB" sz="1200" dirty="0"/>
              <a:t>(M)  Probability</a:t>
            </a:r>
          </a:p>
          <a:p>
            <a:r>
              <a:rPr lang="en-GB" sz="1200" dirty="0"/>
              <a:t>(N)  Statistical distributions</a:t>
            </a:r>
          </a:p>
          <a:p>
            <a:r>
              <a:rPr lang="en-GB" sz="1200" dirty="0"/>
              <a:t>(O)  Statistical hypothesis testing</a:t>
            </a:r>
          </a:p>
          <a:p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9904" y="1630166"/>
            <a:ext cx="2312896" cy="1015663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Paper 3: Pure and Statistics</a:t>
            </a:r>
          </a:p>
          <a:p>
            <a:endParaRPr lang="en-GB" sz="1200" dirty="0" smtClean="0"/>
          </a:p>
          <a:p>
            <a:r>
              <a:rPr lang="en-GB" sz="1200" dirty="0" smtClean="0"/>
              <a:t>2 hours</a:t>
            </a:r>
          </a:p>
          <a:p>
            <a:r>
              <a:rPr lang="en-GB" sz="1200" dirty="0" smtClean="0"/>
              <a:t>100 marks </a:t>
            </a:r>
          </a:p>
          <a:p>
            <a:r>
              <a:rPr lang="en-GB" sz="1200" dirty="0" smtClean="0"/>
              <a:t>(two sections of 50 marks)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701553" y="1944836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5650" y="2761129"/>
            <a:ext cx="28142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May</a:t>
            </a:r>
            <a:r>
              <a:rPr lang="en-GB" sz="1200" dirty="0" smtClean="0"/>
              <a:t> assess </a:t>
            </a:r>
            <a:r>
              <a:rPr lang="en-GB" sz="1200" dirty="0"/>
              <a:t>the </a:t>
            </a:r>
            <a:r>
              <a:rPr lang="en-GB" sz="1200" dirty="0" smtClean="0"/>
              <a:t>following:</a:t>
            </a:r>
          </a:p>
          <a:p>
            <a:r>
              <a:rPr lang="en-GB" sz="1200" dirty="0" smtClean="0"/>
              <a:t>Any content from Paper 1</a:t>
            </a:r>
            <a:endParaRPr lang="en-GB" sz="1200" dirty="0"/>
          </a:p>
          <a:p>
            <a:endParaRPr lang="en-GB" sz="1200" dirty="0" smtClean="0"/>
          </a:p>
          <a:p>
            <a:r>
              <a:rPr lang="en-GB" sz="1200" b="1" dirty="0" smtClean="0"/>
              <a:t>Will</a:t>
            </a:r>
            <a:r>
              <a:rPr lang="en-GB" sz="1200" dirty="0" smtClean="0"/>
              <a:t> assess the following: </a:t>
            </a:r>
          </a:p>
          <a:p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dirty="0"/>
              <a:t>J) </a:t>
            </a:r>
            <a:r>
              <a:rPr lang="en-GB" sz="1200" dirty="0" smtClean="0"/>
              <a:t> Vectors</a:t>
            </a:r>
            <a:endParaRPr lang="en-GB" sz="1200" dirty="0"/>
          </a:p>
          <a:p>
            <a:r>
              <a:rPr lang="en-GB" sz="1200" dirty="0"/>
              <a:t>(P) </a:t>
            </a:r>
            <a:r>
              <a:rPr lang="en-GB" sz="1200" dirty="0" smtClean="0"/>
              <a:t> Quantities </a:t>
            </a:r>
            <a:r>
              <a:rPr lang="en-GB" sz="1200" dirty="0"/>
              <a:t>and units in mechanics</a:t>
            </a:r>
          </a:p>
          <a:p>
            <a:r>
              <a:rPr lang="en-GB" sz="1200" dirty="0"/>
              <a:t>(Q) </a:t>
            </a:r>
            <a:r>
              <a:rPr lang="en-GB" sz="1200" dirty="0" smtClean="0"/>
              <a:t> Kinematics</a:t>
            </a:r>
            <a:endParaRPr lang="en-GB" sz="1200" dirty="0"/>
          </a:p>
          <a:p>
            <a:pPr marL="228600" indent="-228600">
              <a:buAutoNum type="alphaUcParenBoth" startAt="18"/>
            </a:pPr>
            <a:r>
              <a:rPr lang="en-GB" sz="1200" dirty="0" smtClean="0"/>
              <a:t> Forces </a:t>
            </a:r>
            <a:r>
              <a:rPr lang="en-GB" sz="1200" dirty="0"/>
              <a:t>and Newton’s </a:t>
            </a:r>
            <a:r>
              <a:rPr lang="en-GB" sz="1200" dirty="0" smtClean="0"/>
              <a:t>laws</a:t>
            </a:r>
          </a:p>
          <a:p>
            <a:pPr marL="228600" indent="-228600">
              <a:buAutoNum type="alphaUcParenBoth" startAt="18"/>
            </a:pPr>
            <a:r>
              <a:rPr lang="en-GB" sz="1200" dirty="0" smtClean="0"/>
              <a:t> Moments </a:t>
            </a:r>
            <a:endParaRPr lang="en-GB" sz="1200" dirty="0"/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172999" y="6128808"/>
            <a:ext cx="886874" cy="134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Strictly confidential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</a:t>
            </a:r>
            <a:r>
              <a:rPr lang="en-GB" dirty="0" smtClean="0"/>
              <a:t>AS </a:t>
            </a:r>
            <a:r>
              <a:rPr lang="en-GB" dirty="0"/>
              <a:t>Maths structure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7600" y="1131078"/>
            <a:ext cx="8045200" cy="30327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2 papers, 3 hours assessment time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2999" y="1658471"/>
            <a:ext cx="4103165" cy="1077218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Paper 1: Pure and Mechanics</a:t>
            </a:r>
          </a:p>
          <a:p>
            <a:r>
              <a:rPr lang="en-GB" sz="1600" dirty="0" smtClean="0"/>
              <a:t>1 hour 30 minutes</a:t>
            </a:r>
          </a:p>
          <a:p>
            <a:r>
              <a:rPr lang="en-GB" sz="1600" dirty="0" smtClean="0"/>
              <a:t>80 marks </a:t>
            </a:r>
            <a:br>
              <a:rPr lang="en-GB" sz="1600" dirty="0" smtClean="0"/>
            </a:br>
            <a:r>
              <a:rPr lang="en-GB" sz="1600" dirty="0" smtClean="0"/>
              <a:t>(two unequal sections, Pure larger section)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54837" y="1658471"/>
            <a:ext cx="4198218" cy="1077218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Paper 2: Pure and Statistics</a:t>
            </a:r>
          </a:p>
          <a:p>
            <a:r>
              <a:rPr lang="en-GB" sz="1600" dirty="0"/>
              <a:t>1 hour 30 minutes</a:t>
            </a:r>
          </a:p>
          <a:p>
            <a:r>
              <a:rPr lang="en-GB" sz="1600" dirty="0" smtClean="0"/>
              <a:t>80 </a:t>
            </a:r>
            <a:r>
              <a:rPr lang="en-GB" sz="1600" dirty="0"/>
              <a:t>marks </a:t>
            </a:r>
            <a:br>
              <a:rPr lang="en-GB" sz="1600" dirty="0"/>
            </a:br>
            <a:r>
              <a:rPr lang="en-GB" sz="1600" dirty="0"/>
              <a:t>(two </a:t>
            </a:r>
            <a:r>
              <a:rPr lang="en-GB" sz="1600" dirty="0" smtClean="0"/>
              <a:t>unequal sections, Pure larger section)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76165" y="1882588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000" y="2832177"/>
            <a:ext cx="35320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Assesses the following content </a:t>
            </a:r>
            <a:r>
              <a:rPr lang="en-GB" sz="1400" b="1" dirty="0" smtClean="0"/>
              <a:t>only</a:t>
            </a:r>
          </a:p>
          <a:p>
            <a:endParaRPr lang="en-GB" sz="1600" dirty="0"/>
          </a:p>
          <a:p>
            <a:r>
              <a:rPr lang="en-GB" sz="1400" dirty="0"/>
              <a:t>(A)  Proof</a:t>
            </a:r>
          </a:p>
          <a:p>
            <a:r>
              <a:rPr lang="en-GB" sz="1400" dirty="0"/>
              <a:t>(B)  </a:t>
            </a:r>
            <a:r>
              <a:rPr lang="en-GB" sz="1400" dirty="0" smtClean="0"/>
              <a:t>Algebra </a:t>
            </a:r>
            <a:r>
              <a:rPr lang="en-GB" sz="1400" dirty="0"/>
              <a:t>and functions</a:t>
            </a:r>
          </a:p>
          <a:p>
            <a:r>
              <a:rPr lang="en-GB" sz="1400" dirty="0"/>
              <a:t>(C)  Coordinate Geometry</a:t>
            </a:r>
          </a:p>
          <a:p>
            <a:r>
              <a:rPr lang="en-GB" sz="1400" dirty="0"/>
              <a:t>(D)  Sequences and series</a:t>
            </a:r>
          </a:p>
          <a:p>
            <a:r>
              <a:rPr lang="en-GB" sz="1400" dirty="0"/>
              <a:t>(E)  Trigonometry</a:t>
            </a:r>
          </a:p>
          <a:p>
            <a:r>
              <a:rPr lang="en-GB" sz="1400" dirty="0"/>
              <a:t>(F)  </a:t>
            </a:r>
            <a:r>
              <a:rPr lang="en-GB" sz="1400" dirty="0" smtClean="0"/>
              <a:t>Exponentials </a:t>
            </a:r>
            <a:r>
              <a:rPr lang="en-GB" sz="1400" dirty="0"/>
              <a:t>and logarithms</a:t>
            </a:r>
          </a:p>
          <a:p>
            <a:r>
              <a:rPr lang="en-GB" sz="1400" dirty="0"/>
              <a:t>(G)  Differentiation</a:t>
            </a:r>
          </a:p>
          <a:p>
            <a:pPr marL="342900" indent="-342900">
              <a:buAutoNum type="alphaUcParenBoth" startAt="8"/>
            </a:pPr>
            <a:r>
              <a:rPr lang="en-GB" sz="1400" dirty="0" smtClean="0"/>
              <a:t>Integration</a:t>
            </a:r>
          </a:p>
          <a:p>
            <a:pPr marL="342900" indent="-342900">
              <a:buAutoNum type="alphaUcParenBoth" startAt="8"/>
            </a:pPr>
            <a:endParaRPr lang="en-GB" sz="1400" dirty="0"/>
          </a:p>
          <a:p>
            <a:r>
              <a:rPr lang="en-GB" sz="1400" dirty="0"/>
              <a:t>(J)  Vectors</a:t>
            </a:r>
          </a:p>
          <a:p>
            <a:r>
              <a:rPr lang="en-GB" sz="1400" dirty="0"/>
              <a:t>(P)  Quantities and units in mechanics</a:t>
            </a:r>
          </a:p>
          <a:p>
            <a:r>
              <a:rPr lang="en-GB" sz="1400" dirty="0"/>
              <a:t>(Q)  Kinematics</a:t>
            </a:r>
          </a:p>
          <a:p>
            <a:r>
              <a:rPr lang="en-GB" sz="1400" dirty="0"/>
              <a:t>(R)  Forces and Newton’s laws </a:t>
            </a:r>
          </a:p>
          <a:p>
            <a:endParaRPr lang="en-GB" sz="1400" dirty="0"/>
          </a:p>
          <a:p>
            <a:r>
              <a:rPr lang="en-GB" sz="14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1975" y="2823071"/>
            <a:ext cx="35051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Assesses the following content </a:t>
            </a:r>
            <a:r>
              <a:rPr lang="en-GB" sz="1400" b="1" dirty="0" smtClean="0"/>
              <a:t>only</a:t>
            </a:r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(</a:t>
            </a:r>
            <a:r>
              <a:rPr lang="en-GB" sz="1400" dirty="0"/>
              <a:t>A)  Proof</a:t>
            </a:r>
          </a:p>
          <a:p>
            <a:r>
              <a:rPr lang="en-GB" sz="1400" dirty="0"/>
              <a:t>(B)  Algebra and functions</a:t>
            </a:r>
          </a:p>
          <a:p>
            <a:r>
              <a:rPr lang="en-GB" sz="1400" dirty="0"/>
              <a:t>(C)  Coordinate Geometry</a:t>
            </a:r>
          </a:p>
          <a:p>
            <a:r>
              <a:rPr lang="en-GB" sz="1400" dirty="0"/>
              <a:t>(D)  Sequences and series</a:t>
            </a:r>
          </a:p>
          <a:p>
            <a:r>
              <a:rPr lang="en-GB" sz="1400" dirty="0"/>
              <a:t>(E)  Trigonometry</a:t>
            </a:r>
          </a:p>
          <a:p>
            <a:r>
              <a:rPr lang="en-GB" sz="1400" dirty="0"/>
              <a:t>(F)  Exponentials and logarithms</a:t>
            </a:r>
          </a:p>
          <a:p>
            <a:r>
              <a:rPr lang="en-GB" sz="1400" dirty="0"/>
              <a:t>(G)  Differentiation</a:t>
            </a:r>
          </a:p>
          <a:p>
            <a:pPr marL="342900" indent="-342900">
              <a:buAutoNum type="alphaUcParenBoth" startAt="8"/>
            </a:pPr>
            <a:r>
              <a:rPr lang="en-GB" sz="1400" dirty="0"/>
              <a:t>Integration</a:t>
            </a:r>
          </a:p>
          <a:p>
            <a:endParaRPr lang="en-GB" sz="1400" dirty="0"/>
          </a:p>
          <a:p>
            <a:r>
              <a:rPr lang="en-GB" sz="1400" dirty="0"/>
              <a:t>(K)  Statistical sampling</a:t>
            </a:r>
          </a:p>
          <a:p>
            <a:r>
              <a:rPr lang="en-GB" sz="1400" dirty="0"/>
              <a:t>(L)   </a:t>
            </a:r>
            <a:r>
              <a:rPr lang="en-GB" sz="1400" dirty="0" smtClean="0"/>
              <a:t>Data </a:t>
            </a:r>
            <a:r>
              <a:rPr lang="en-GB" sz="1400" dirty="0"/>
              <a:t>presentation and interpretation</a:t>
            </a:r>
          </a:p>
          <a:p>
            <a:r>
              <a:rPr lang="en-GB" sz="1400" dirty="0"/>
              <a:t>(M)  Probability</a:t>
            </a:r>
          </a:p>
          <a:p>
            <a:r>
              <a:rPr lang="en-GB" sz="1400" dirty="0"/>
              <a:t>(N)  Statistical distributions</a:t>
            </a:r>
          </a:p>
          <a:p>
            <a:pPr marL="342900" indent="-342900">
              <a:buAutoNum type="alphaUcParenBoth" startAt="15"/>
            </a:pPr>
            <a:r>
              <a:rPr lang="en-GB" sz="1400" dirty="0" smtClean="0"/>
              <a:t>Statistical </a:t>
            </a:r>
            <a:r>
              <a:rPr lang="en-GB" sz="1400" dirty="0"/>
              <a:t>hypothesis </a:t>
            </a:r>
            <a:r>
              <a:rPr lang="en-GB" sz="1400" dirty="0" smtClean="0"/>
              <a:t>testing</a:t>
            </a:r>
          </a:p>
          <a:p>
            <a:pPr marL="342900" indent="-342900">
              <a:buAutoNum type="alphaUcParenBoth" startAt="15"/>
            </a:pPr>
            <a:endParaRPr lang="en-GB" sz="1400" dirty="0"/>
          </a:p>
          <a:p>
            <a:endParaRPr lang="en-GB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172999" y="6128808"/>
            <a:ext cx="886874" cy="134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Strictly confidential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A-level </a:t>
            </a:r>
            <a:r>
              <a:rPr lang="en-GB" dirty="0" smtClean="0"/>
              <a:t>Further Maths structure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7600" y="3195984"/>
            <a:ext cx="2330823" cy="1015663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Paper 1: </a:t>
            </a:r>
            <a:r>
              <a:rPr lang="en-GB" sz="1200" dirty="0"/>
              <a:t>C</a:t>
            </a:r>
            <a:r>
              <a:rPr lang="en-GB" sz="1200" dirty="0" smtClean="0"/>
              <a:t>ompulsory content</a:t>
            </a:r>
          </a:p>
          <a:p>
            <a:endParaRPr lang="en-GB" sz="1200" dirty="0" smtClean="0"/>
          </a:p>
          <a:p>
            <a:r>
              <a:rPr lang="en-GB" sz="1200" dirty="0" smtClean="0"/>
              <a:t>2 hours</a:t>
            </a:r>
          </a:p>
          <a:p>
            <a:endParaRPr lang="en-GB" sz="1200" dirty="0" smtClean="0"/>
          </a:p>
          <a:p>
            <a:r>
              <a:rPr lang="en-GB" sz="1200" dirty="0" smtClean="0"/>
              <a:t>100 marks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181045" y="3195985"/>
            <a:ext cx="2330823" cy="1015663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Paper 2: Compulsory content </a:t>
            </a:r>
          </a:p>
          <a:p>
            <a:endParaRPr lang="en-GB" sz="1200" dirty="0" smtClean="0"/>
          </a:p>
          <a:p>
            <a:r>
              <a:rPr lang="en-GB" sz="1200" dirty="0" smtClean="0"/>
              <a:t>2 hours</a:t>
            </a:r>
          </a:p>
          <a:p>
            <a:endParaRPr lang="en-GB" sz="1200" dirty="0" smtClean="0"/>
          </a:p>
          <a:p>
            <a:r>
              <a:rPr lang="en-GB" sz="1200" dirty="0" smtClean="0"/>
              <a:t>100 marks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254377" y="1360488"/>
            <a:ext cx="2330823" cy="1200329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Paper 3: Discrete and 		    Statistics</a:t>
            </a:r>
          </a:p>
          <a:p>
            <a:endParaRPr lang="en-GB" sz="1200" dirty="0" smtClean="0"/>
          </a:p>
          <a:p>
            <a:r>
              <a:rPr lang="en-GB" sz="1200" dirty="0" smtClean="0"/>
              <a:t>2 hours</a:t>
            </a:r>
          </a:p>
          <a:p>
            <a:r>
              <a:rPr lang="en-GB" sz="1200" dirty="0" smtClean="0"/>
              <a:t>100 marks </a:t>
            </a:r>
          </a:p>
          <a:p>
            <a:r>
              <a:rPr lang="en-GB" sz="1200" dirty="0" smtClean="0"/>
              <a:t>(two sections of 50 marks)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254375" y="3154748"/>
            <a:ext cx="2330823" cy="1200329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Paper </a:t>
            </a:r>
            <a:r>
              <a:rPr lang="en-GB" sz="1200" dirty="0"/>
              <a:t>3</a:t>
            </a:r>
            <a:r>
              <a:rPr lang="en-GB" sz="1200" dirty="0" smtClean="0"/>
              <a:t>: Statistics and     	 	    Mechanics</a:t>
            </a:r>
          </a:p>
          <a:p>
            <a:endParaRPr lang="en-GB" sz="1200" dirty="0" smtClean="0"/>
          </a:p>
          <a:p>
            <a:r>
              <a:rPr lang="en-GB" sz="1200" dirty="0" smtClean="0"/>
              <a:t>2 hours</a:t>
            </a:r>
          </a:p>
          <a:p>
            <a:r>
              <a:rPr lang="en-GB" sz="1200" dirty="0" smtClean="0"/>
              <a:t>100 marks </a:t>
            </a:r>
          </a:p>
          <a:p>
            <a:r>
              <a:rPr lang="en-GB" sz="1200" dirty="0" smtClean="0"/>
              <a:t>(two sections of 50 marks)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254377" y="4819940"/>
            <a:ext cx="2330823" cy="1200329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Paper 3: Mechanics and 	  	    Discrete</a:t>
            </a:r>
          </a:p>
          <a:p>
            <a:endParaRPr lang="en-GB" sz="1200" dirty="0" smtClean="0"/>
          </a:p>
          <a:p>
            <a:r>
              <a:rPr lang="en-GB" sz="1200" dirty="0" smtClean="0"/>
              <a:t>2 hours</a:t>
            </a:r>
          </a:p>
          <a:p>
            <a:r>
              <a:rPr lang="en-GB" sz="1200" dirty="0" smtClean="0"/>
              <a:t>100 marks </a:t>
            </a:r>
          </a:p>
          <a:p>
            <a:r>
              <a:rPr lang="en-GB" sz="1200" dirty="0" smtClean="0"/>
              <a:t>(two sections of 50 marks)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46091" y="3519149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1553" y="3519150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612" y="26289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162613" y="4308763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387600" y="1131078"/>
            <a:ext cx="8045200" cy="30327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3 papers, 6 hours assessment time</a:t>
            </a:r>
            <a:endParaRPr lang="en-GB" dirty="0"/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172999" y="6128808"/>
            <a:ext cx="886874" cy="134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Strictly confidential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AS Further Maths structure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387600" y="1131078"/>
            <a:ext cx="8045200" cy="30327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2 papers, 3 hours assessment time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7600" y="3195264"/>
            <a:ext cx="2330823" cy="830997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Paper 1: </a:t>
            </a:r>
            <a:r>
              <a:rPr lang="en-GB" sz="1200" dirty="0"/>
              <a:t>C</a:t>
            </a:r>
            <a:r>
              <a:rPr lang="en-GB" sz="1200" dirty="0" smtClean="0"/>
              <a:t>ompulsory content</a:t>
            </a:r>
          </a:p>
          <a:p>
            <a:endParaRPr lang="en-GB" sz="1200" dirty="0" smtClean="0"/>
          </a:p>
          <a:p>
            <a:r>
              <a:rPr lang="en-GB" sz="1200" dirty="0" smtClean="0"/>
              <a:t>1 hour 30 minutes</a:t>
            </a:r>
          </a:p>
          <a:p>
            <a:r>
              <a:rPr lang="en-GB" sz="1200" dirty="0" smtClean="0"/>
              <a:t>80 marks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124241" y="1434353"/>
            <a:ext cx="2330823" cy="1200329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Paper 2: Discrete and 		    Statistics</a:t>
            </a:r>
          </a:p>
          <a:p>
            <a:endParaRPr lang="en-GB" sz="1200" dirty="0" smtClean="0"/>
          </a:p>
          <a:p>
            <a:r>
              <a:rPr lang="en-GB" sz="1200" dirty="0"/>
              <a:t>1 hour 30 minutes</a:t>
            </a:r>
          </a:p>
          <a:p>
            <a:r>
              <a:rPr lang="en-GB" sz="1200" dirty="0" smtClean="0"/>
              <a:t>80 marks </a:t>
            </a:r>
          </a:p>
          <a:p>
            <a:r>
              <a:rPr lang="en-GB" sz="1200" dirty="0" smtClean="0"/>
              <a:t>(two sections of 40 marks)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124240" y="3119487"/>
            <a:ext cx="2330823" cy="1200329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Paper 2: Statistics and     	 	    Mechanics</a:t>
            </a:r>
          </a:p>
          <a:p>
            <a:endParaRPr lang="en-GB" sz="1200" dirty="0" smtClean="0"/>
          </a:p>
          <a:p>
            <a:r>
              <a:rPr lang="en-GB" sz="1200" dirty="0"/>
              <a:t>1 hour 30 minutes</a:t>
            </a:r>
          </a:p>
          <a:p>
            <a:r>
              <a:rPr lang="en-GB" sz="1200" dirty="0" smtClean="0"/>
              <a:t>80 marks </a:t>
            </a:r>
          </a:p>
          <a:p>
            <a:r>
              <a:rPr lang="en-GB" sz="1200" dirty="0" smtClean="0"/>
              <a:t>(two sections of 40 marks)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124239" y="4808107"/>
            <a:ext cx="2330823" cy="1200329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Paper 2: Mechanics and 	  	    Discrete</a:t>
            </a:r>
          </a:p>
          <a:p>
            <a:endParaRPr lang="en-GB" sz="1200" dirty="0" smtClean="0"/>
          </a:p>
          <a:p>
            <a:r>
              <a:rPr lang="en-GB" sz="1200" dirty="0"/>
              <a:t>1 hour 30 minutes</a:t>
            </a:r>
          </a:p>
          <a:p>
            <a:r>
              <a:rPr lang="en-GB" sz="1200" dirty="0" smtClean="0"/>
              <a:t>80 marks </a:t>
            </a:r>
          </a:p>
          <a:p>
            <a:r>
              <a:rPr lang="en-GB" sz="1200" dirty="0" smtClean="0"/>
              <a:t>(two sections of 40 marks)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220164" y="3534985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2475" y="2641987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032476" y="4312121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172999" y="6128808"/>
            <a:ext cx="886874" cy="134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Strictly confidential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4800" dirty="0" smtClean="0"/>
              <a:t>ASSESSMENT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/>
          <a:lstStyle/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14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The structure of the papers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0000" y="1222557"/>
            <a:ext cx="8045200" cy="4731433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GB" dirty="0" smtClean="0"/>
              <a:t>Papers with only one set of content, </a:t>
            </a:r>
            <a:r>
              <a:rPr lang="en-GB" dirty="0" err="1" smtClean="0"/>
              <a:t>ie</a:t>
            </a:r>
            <a:r>
              <a:rPr lang="en-GB" dirty="0" smtClean="0"/>
              <a:t> Pure papers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Features multiple choice questions at the start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Paper ramps up in difficulty throughout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GB" dirty="0" smtClean="0"/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GB" dirty="0" smtClean="0"/>
              <a:t>Papers with mixed sets of content, </a:t>
            </a:r>
            <a:r>
              <a:rPr lang="en-GB" dirty="0" err="1" smtClean="0"/>
              <a:t>ie</a:t>
            </a:r>
            <a:r>
              <a:rPr lang="en-GB" dirty="0" smtClean="0"/>
              <a:t> Pure and Statistics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Each section will start with multiple choice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Each section will ramp up in difficulty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applications have been split by section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0" indent="0">
              <a:buFont typeface="Arial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280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Overarching themes from the </a:t>
            </a:r>
            <a:r>
              <a:rPr lang="en-GB" dirty="0" err="1">
                <a:solidFill>
                  <a:srgbClr val="FF0000"/>
                </a:solidFill>
              </a:rPr>
              <a:t>DfE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Mathematical argument, language and proof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Mathematical problem solving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Mathematical </a:t>
            </a:r>
            <a:r>
              <a:rPr lang="en-GB" dirty="0" smtClean="0"/>
              <a:t>modelling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whole assessment is set within the context of the overarching themes. 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Assessment Objectives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372535"/>
              </p:ext>
            </p:extLst>
          </p:nvPr>
        </p:nvGraphicFramePr>
        <p:xfrm>
          <a:off x="330740" y="1255727"/>
          <a:ext cx="856033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675"/>
                <a:gridCol w="1543666"/>
                <a:gridCol w="1543666"/>
                <a:gridCol w="1543666"/>
                <a:gridCol w="154366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Assessment Objective</a:t>
                      </a:r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Weighting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AS Maths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A-level Maths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AS Further Maths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A-level Further Maths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AO1</a:t>
                      </a:r>
                    </a:p>
                    <a:p>
                      <a:r>
                        <a:rPr lang="en-GB" dirty="0" smtClean="0"/>
                        <a:t>Use and apply standard techniques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AO2</a:t>
                      </a:r>
                    </a:p>
                    <a:p>
                      <a:r>
                        <a:rPr lang="en-GB" dirty="0" smtClean="0"/>
                        <a:t>Reason, interpret and communicate mathematically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 least 10%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 least 15%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AO3</a:t>
                      </a:r>
                    </a:p>
                    <a:p>
                      <a:r>
                        <a:rPr lang="en-GB" dirty="0" smtClean="0"/>
                        <a:t>Solve problems within mathematics and in other contexts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</a:t>
                      </a:r>
                      <a:r>
                        <a:rPr lang="en-GB" baseline="0" dirty="0" smtClean="0"/>
                        <a:t> least 10%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 least 15%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04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Assessment Objective </a:t>
            </a:r>
            <a:r>
              <a:rPr lang="en-GB" dirty="0" smtClean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0" y="1350088"/>
            <a:ext cx="9062330" cy="478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3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solving – some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1908175"/>
            <a:ext cx="8740775" cy="177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General approach</a:t>
            </a:r>
          </a:p>
          <a:p>
            <a:endParaRPr lang="en-GB" dirty="0"/>
          </a:p>
          <a:p>
            <a:r>
              <a:rPr lang="en-GB" dirty="0" smtClean="0"/>
              <a:t>Structure</a:t>
            </a:r>
          </a:p>
          <a:p>
            <a:endParaRPr lang="en-GB" dirty="0"/>
          </a:p>
          <a:p>
            <a:r>
              <a:rPr lang="en-GB" dirty="0" smtClean="0"/>
              <a:t>Assessment </a:t>
            </a:r>
          </a:p>
          <a:p>
            <a:endParaRPr lang="en-GB" dirty="0"/>
          </a:p>
          <a:p>
            <a:r>
              <a:rPr lang="en-GB" dirty="0" smtClean="0"/>
              <a:t>Content (further maths only)</a:t>
            </a:r>
          </a:p>
          <a:p>
            <a:endParaRPr lang="en-GB" dirty="0"/>
          </a:p>
          <a:p>
            <a:r>
              <a:rPr lang="en-GB" dirty="0" smtClean="0"/>
              <a:t>Resources and support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028171"/>
            <a:ext cx="6828817" cy="529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0" y="1731713"/>
            <a:ext cx="8325007" cy="323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040860"/>
            <a:ext cx="4773716" cy="537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0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06" y="1018106"/>
            <a:ext cx="6734846" cy="521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5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810"/>
            <a:ext cx="8754894" cy="91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4" y="1600489"/>
            <a:ext cx="8596110" cy="91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4" y="2350202"/>
            <a:ext cx="8794750" cy="103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11264"/>
            <a:ext cx="8297694" cy="99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0" y="4203565"/>
            <a:ext cx="8254460" cy="109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8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6058"/>
            <a:ext cx="4689785" cy="542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0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28" y="406800"/>
            <a:ext cx="8229600" cy="609600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rgbClr val="FF0000"/>
                </a:solidFill>
              </a:rPr>
              <a:t>Use of large data in statistics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888" y="1665144"/>
            <a:ext cx="8229600" cy="4052664"/>
          </a:xfrm>
        </p:spPr>
        <p:txBody>
          <a:bodyPr/>
          <a:lstStyle/>
          <a:p>
            <a:r>
              <a:rPr lang="en-GB" sz="1800" dirty="0"/>
              <a:t>The use of one or more real ‘large data’ set</a:t>
            </a:r>
          </a:p>
          <a:p>
            <a:endParaRPr lang="en-GB" sz="1800" dirty="0"/>
          </a:p>
          <a:p>
            <a:r>
              <a:rPr lang="en-GB" sz="1800" dirty="0"/>
              <a:t>Chosen by each exam board</a:t>
            </a:r>
          </a:p>
          <a:p>
            <a:endParaRPr lang="en-GB" sz="1800" dirty="0"/>
          </a:p>
          <a:p>
            <a:r>
              <a:rPr lang="en-GB" sz="1800" dirty="0"/>
              <a:t>Used as a classroom  tool including use of technology</a:t>
            </a:r>
          </a:p>
          <a:p>
            <a:endParaRPr lang="en-GB" sz="1800" dirty="0"/>
          </a:p>
          <a:p>
            <a:r>
              <a:rPr lang="en-GB" sz="1800" dirty="0"/>
              <a:t>Gets students familiar with working with and manipulating large sets of data</a:t>
            </a:r>
          </a:p>
          <a:p>
            <a:endParaRPr lang="en-GB" sz="1800" dirty="0"/>
          </a:p>
          <a:p>
            <a:r>
              <a:rPr lang="en-GB" sz="1800" dirty="0"/>
              <a:t>It is too large to be taken into the exam: suitable extracts may be used in a question</a:t>
            </a:r>
          </a:p>
          <a:p>
            <a:endParaRPr lang="en-GB" sz="1800" dirty="0"/>
          </a:p>
          <a:p>
            <a:r>
              <a:rPr lang="en-GB" sz="1800" dirty="0"/>
              <a:t>Exam boards are required to set questions that should be likely to give a </a:t>
            </a:r>
            <a:r>
              <a:rPr lang="en-GB" sz="1800" b="1" dirty="0"/>
              <a:t>material advantage</a:t>
            </a:r>
            <a:r>
              <a:rPr lang="en-GB" sz="1800" dirty="0"/>
              <a:t> to Learners who have studied, and are familiar with, the prescribed data set</a:t>
            </a:r>
          </a:p>
          <a:p>
            <a:endParaRPr lang="en-GB" dirty="0"/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12896" y="6414339"/>
            <a:ext cx="133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11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120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28" y="406800"/>
            <a:ext cx="8229600" cy="609600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rgbClr val="FF0000"/>
                </a:solidFill>
              </a:rPr>
              <a:t>Use of large data in </a:t>
            </a:r>
            <a:r>
              <a:rPr lang="en-GB" sz="2600" dirty="0" smtClean="0">
                <a:solidFill>
                  <a:srgbClr val="FF0000"/>
                </a:solidFill>
              </a:rPr>
              <a:t>statistics – Guidance from </a:t>
            </a:r>
            <a:r>
              <a:rPr lang="en-GB" sz="2600" dirty="0" err="1" smtClean="0">
                <a:solidFill>
                  <a:srgbClr val="FF0000"/>
                </a:solidFill>
              </a:rPr>
              <a:t>Ofqual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888" y="1449244"/>
            <a:ext cx="8229600" cy="4052664"/>
          </a:xfrm>
        </p:spPr>
        <p:txBody>
          <a:bodyPr/>
          <a:lstStyle/>
          <a:p>
            <a:r>
              <a:rPr lang="is-IS" sz="1800" dirty="0"/>
              <a:t>From the guidance document from Ofqual</a:t>
            </a:r>
            <a:r>
              <a:rPr lang="is-IS" sz="1800" dirty="0" smtClean="0"/>
              <a:t>:</a:t>
            </a:r>
          </a:p>
          <a:p>
            <a:endParaRPr lang="is-IS" sz="1800" dirty="0"/>
          </a:p>
          <a:p>
            <a:r>
              <a:rPr lang="en-GB" sz="1800" dirty="0"/>
              <a:t>Our expectation is that these questions/tasks should be likely to give a material advantage to Learners who have studied, and are familiar with, the prescribed large data set(s). They might include questions/tasks which: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/>
              <a:t>assume </a:t>
            </a:r>
            <a:r>
              <a:rPr lang="en-GB" sz="1800" dirty="0"/>
              <a:t>familiarity with the terminology and contexts of the data, and do not explain them in a way which provides Learners who have not studied the prescribed data set(s) the same opportunities to access marks as Learners who have studied them; </a:t>
            </a:r>
            <a:endParaRPr lang="en-GB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/>
              <a:t>use </a:t>
            </a:r>
            <a:r>
              <a:rPr lang="en-GB" sz="1800" dirty="0"/>
              <a:t>summary statistics or selected data from, or statistical diagrams based on, the prescribed large data set(s) – these might be provided within the question/task, or as Stimulus Materials; </a:t>
            </a:r>
            <a:endParaRPr lang="en-GB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/>
              <a:t>are </a:t>
            </a:r>
            <a:r>
              <a:rPr lang="en-GB" sz="1800" dirty="0"/>
              <a:t>based on samples related to the contexts in the prescribed large data set(s), where Learners’ work with the prescribed large data sets will help them understand the background context; and/or </a:t>
            </a:r>
            <a:endParaRPr lang="en-GB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/>
              <a:t>require </a:t>
            </a:r>
            <a:r>
              <a:rPr lang="en-GB" sz="1800" dirty="0"/>
              <a:t>Learners to interpret data in ways which would be too demanding in an unfamiliar context </a:t>
            </a:r>
          </a:p>
          <a:p>
            <a:endParaRPr lang="en-GB" sz="1800" dirty="0"/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12896" y="6414339"/>
            <a:ext cx="133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11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595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AQA are using…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Purchased quantities of household </a:t>
            </a:r>
            <a:r>
              <a:rPr lang="en-GB" b="1" dirty="0" smtClean="0"/>
              <a:t>food</a:t>
            </a:r>
          </a:p>
          <a:p>
            <a:pPr marL="0" indent="0">
              <a:buNone/>
            </a:pPr>
            <a:r>
              <a:rPr lang="en-GB" b="1" dirty="0" smtClean="0"/>
              <a:t> </a:t>
            </a:r>
            <a:r>
              <a:rPr lang="en-GB" b="1" dirty="0"/>
              <a:t>&amp; drink by Government Office </a:t>
            </a:r>
            <a:r>
              <a:rPr lang="en-GB" b="1" dirty="0" smtClean="0"/>
              <a:t>Region</a:t>
            </a:r>
          </a:p>
          <a:p>
            <a:pPr marL="0" indent="0">
              <a:buNone/>
            </a:pPr>
            <a:r>
              <a:rPr lang="en-GB" b="1" dirty="0" smtClean="0"/>
              <a:t> </a:t>
            </a:r>
            <a:r>
              <a:rPr lang="en-GB" b="1" dirty="0"/>
              <a:t>and Country</a:t>
            </a:r>
            <a:r>
              <a:rPr lang="en-GB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38" y="1378942"/>
            <a:ext cx="3367973" cy="4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2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6096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anose="020F0303030000060003" pitchFamily="34" charset="0"/>
              </a:rPr>
              <a:t>Current status Maths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17023"/>
            <a:ext cx="8499764" cy="53911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First submitted to </a:t>
            </a:r>
            <a:r>
              <a:rPr lang="en-GB" sz="1600" dirty="0" err="1"/>
              <a:t>Ofqual</a:t>
            </a:r>
            <a:r>
              <a:rPr lang="en-GB" sz="1600" dirty="0"/>
              <a:t> in June</a:t>
            </a:r>
          </a:p>
          <a:p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First rejection </a:t>
            </a:r>
            <a:r>
              <a:rPr lang="en-GB" sz="1600" dirty="0"/>
              <a:t>received at the beginning of September</a:t>
            </a:r>
          </a:p>
          <a:p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/>
              <a:t>Ofqual</a:t>
            </a:r>
            <a:r>
              <a:rPr lang="en-GB" sz="1600" dirty="0"/>
              <a:t> reported no issues with </a:t>
            </a:r>
            <a:r>
              <a:rPr lang="en-GB" sz="1600" dirty="0" smtClean="0"/>
              <a:t>our overall assessment structure</a:t>
            </a:r>
            <a:endParaRPr lang="en-GB" sz="1600" dirty="0"/>
          </a:p>
          <a:p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We are working with </a:t>
            </a:r>
            <a:r>
              <a:rPr lang="en-GB" sz="1600" dirty="0" err="1"/>
              <a:t>Ofqual</a:t>
            </a:r>
            <a:r>
              <a:rPr lang="en-GB" sz="1600" dirty="0"/>
              <a:t> </a:t>
            </a:r>
            <a:r>
              <a:rPr lang="en-GB" sz="1600" dirty="0" smtClean="0"/>
              <a:t>on a number of changes, including:</a:t>
            </a: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dirty="0"/>
              <a:t>	- Assessment Objective and Overarching Theme allocations</a:t>
            </a:r>
          </a:p>
          <a:p>
            <a:endParaRPr lang="en-GB" sz="1600" dirty="0"/>
          </a:p>
          <a:p>
            <a:r>
              <a:rPr lang="en-GB" sz="1600" dirty="0"/>
              <a:t>	- Mark scheme strengthening</a:t>
            </a:r>
          </a:p>
          <a:p>
            <a:endParaRPr lang="en-GB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1600" dirty="0" smtClean="0"/>
              <a:t>Second rejection received in December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1600" dirty="0" smtClean="0"/>
              <a:t>Still working on the Assessment Objective and Overarching Theme allocations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1600" dirty="0" err="1" smtClean="0"/>
              <a:t>Ofqual</a:t>
            </a:r>
            <a:r>
              <a:rPr lang="en-GB" sz="1600" dirty="0" smtClean="0"/>
              <a:t> are supportive of our new mark scheme structure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1600" dirty="0" smtClean="0"/>
              <a:t>Re-submitted on 2 Feb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1600" dirty="0" smtClean="0"/>
              <a:t>Accredited on </a:t>
            </a:r>
            <a:r>
              <a:rPr lang="en-GB" sz="1600" smtClean="0"/>
              <a:t>27 February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22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4800" dirty="0" smtClean="0"/>
              <a:t>APPROACH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3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28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accent5"/>
                </a:solidFill>
                <a:latin typeface="AQA Chevin Pro Light" panose="020F0303030000060003" pitchFamily="34" charset="0"/>
              </a:rPr>
              <a:t>Current style mark schemes</a:t>
            </a:r>
            <a:endParaRPr lang="en-GB" sz="2600" dirty="0">
              <a:solidFill>
                <a:schemeClr val="accent5"/>
              </a:solidFill>
              <a:latin typeface="AQA Chevin Pro Light" panose="020F0303030000060003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11655" y="1620840"/>
            <a:ext cx="8179154" cy="477217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rgbClr val="4B4B4B"/>
              </a:buClr>
              <a:defRPr/>
            </a:pPr>
            <a:endParaRPr lang="en-US" dirty="0" smtClean="0">
              <a:solidFill>
                <a:srgbClr val="4B4B4B"/>
              </a:solidFill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1165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23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8084" r="23905" b="9455"/>
          <a:stretch/>
        </p:blipFill>
        <p:spPr bwMode="auto">
          <a:xfrm>
            <a:off x="593249" y="1024734"/>
            <a:ext cx="6586870" cy="51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0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28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accent5"/>
                </a:solidFill>
                <a:latin typeface="AQA Chevin Pro Light" panose="020F0303030000060003" pitchFamily="34" charset="0"/>
              </a:rPr>
              <a:t>New style mark scheme</a:t>
            </a:r>
            <a:endParaRPr lang="en-GB" sz="2600" dirty="0">
              <a:solidFill>
                <a:schemeClr val="accent5"/>
              </a:solidFill>
              <a:latin typeface="AQA Chevin Pro Light" panose="020F0303030000060003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11655" y="1620840"/>
            <a:ext cx="8179154" cy="477217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rgbClr val="4B4B4B"/>
              </a:buClr>
              <a:defRPr/>
            </a:pPr>
            <a:endParaRPr lang="en-US" dirty="0" smtClean="0">
              <a:solidFill>
                <a:srgbClr val="4B4B4B"/>
              </a:solidFill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1165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23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7349" r="21046" b="35144"/>
          <a:stretch/>
        </p:blipFill>
        <p:spPr bwMode="auto">
          <a:xfrm>
            <a:off x="398128" y="1236377"/>
            <a:ext cx="8152440" cy="412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0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4800" dirty="0" smtClean="0"/>
              <a:t>CONTENT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/>
          <a:lstStyle/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32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28" y="154134"/>
            <a:ext cx="8229600" cy="609600"/>
          </a:xfrm>
        </p:spPr>
        <p:txBody>
          <a:bodyPr>
            <a:noAutofit/>
          </a:bodyPr>
          <a:lstStyle/>
          <a:p>
            <a:r>
              <a:rPr lang="en-GB" sz="2600" dirty="0" smtClean="0">
                <a:solidFill>
                  <a:srgbClr val="FF0000"/>
                </a:solidFill>
              </a:rPr>
              <a:t>Further Maths </a:t>
            </a:r>
            <a:r>
              <a:rPr lang="en-GB" sz="2600" dirty="0">
                <a:solidFill>
                  <a:srgbClr val="FF0000"/>
                </a:solidFill>
              </a:rPr>
              <a:t>– </a:t>
            </a:r>
            <a:r>
              <a:rPr lang="en-GB" sz="2600" dirty="0" smtClean="0">
                <a:solidFill>
                  <a:srgbClr val="FF0000"/>
                </a:solidFill>
              </a:rPr>
              <a:t>key </a:t>
            </a:r>
            <a:r>
              <a:rPr lang="en-GB" sz="2600" dirty="0">
                <a:solidFill>
                  <a:srgbClr val="FF0000"/>
                </a:solidFill>
              </a:rPr>
              <a:t>features </a:t>
            </a:r>
            <a:r>
              <a:rPr lang="en-GB" sz="2600" dirty="0" smtClean="0">
                <a:solidFill>
                  <a:srgbClr val="FF0000"/>
                </a:solidFill>
              </a:rPr>
              <a:t>generally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696" y="1663366"/>
            <a:ext cx="8229600" cy="4502945"/>
          </a:xfrm>
        </p:spPr>
        <p:txBody>
          <a:bodyPr/>
          <a:lstStyle/>
          <a:p>
            <a:r>
              <a:rPr lang="en-GB" sz="1800" b="1" dirty="0" smtClean="0"/>
              <a:t>Key features</a:t>
            </a:r>
          </a:p>
          <a:p>
            <a:endParaRPr lang="en-GB" sz="1800" dirty="0" smtClean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 smtClean="0"/>
              <a:t>50% of the A-level content has been defined for us by the </a:t>
            </a:r>
            <a:r>
              <a:rPr lang="en-GB" sz="1800" dirty="0" err="1" smtClean="0"/>
              <a:t>DfE</a:t>
            </a:r>
            <a:r>
              <a:rPr lang="en-GB" sz="1800" dirty="0" smtClean="0"/>
              <a:t> – this is common across all exam boards.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/>
              <a:t>2</a:t>
            </a:r>
            <a:r>
              <a:rPr lang="en-GB" sz="1800" dirty="0" smtClean="0"/>
              <a:t>0% of the AS content has been defined for us by the </a:t>
            </a:r>
            <a:r>
              <a:rPr lang="en-GB" sz="1800" dirty="0" err="1" smtClean="0"/>
              <a:t>DfE</a:t>
            </a:r>
            <a:r>
              <a:rPr lang="en-GB" sz="1800" dirty="0" smtClean="0"/>
              <a:t> – exam boards had to choose a further 10% of the A-level content to put into the AS content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/>
              <a:t>There is no Decision or Statistics featured in the defined content.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 smtClean="0"/>
              <a:t>The remaining 50% has been carefully selected by us.</a:t>
            </a:r>
          </a:p>
          <a:p>
            <a:endParaRPr lang="en-GB" dirty="0" smtClean="0"/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14472" y="6413739"/>
            <a:ext cx="133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25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797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52873"/>
            <a:ext cx="8045200" cy="4311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Our </a:t>
            </a:r>
            <a:r>
              <a:rPr lang="en-GB" dirty="0" smtClean="0"/>
              <a:t>proposed </a:t>
            </a:r>
            <a:r>
              <a:rPr lang="en-GB" dirty="0"/>
              <a:t>50% Further Maths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47618"/>
            <a:ext cx="8045200" cy="4374969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With almost half of the content already prescribed that is pure for A-level, we decided to increase the pure content to make approximately two thirds. This will be compulsory content for all candidates.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Our final third will contain optional content from mathematical applications.</a:t>
            </a:r>
          </a:p>
          <a:p>
            <a:endParaRPr lang="en-GB" dirty="0"/>
          </a:p>
          <a:p>
            <a:r>
              <a:rPr lang="en-GB" dirty="0" smtClean="0"/>
              <a:t>For AS we increased the pure content to half. This will be compulsory content for all candidates.</a:t>
            </a:r>
          </a:p>
          <a:p>
            <a:endParaRPr lang="en-GB" dirty="0"/>
          </a:p>
          <a:p>
            <a:r>
              <a:rPr lang="en-GB" dirty="0" smtClean="0"/>
              <a:t>The other half will contain optional content from mathematical applications: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/>
              <a:t>Statistics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/>
              <a:t>Mechanics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/>
              <a:t>Discrete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172999" y="6128808"/>
            <a:ext cx="886874" cy="134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Strictly confidential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maths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Builds on compulsory (</a:t>
            </a:r>
            <a:r>
              <a:rPr lang="en-GB" dirty="0" err="1" smtClean="0"/>
              <a:t>DfE</a:t>
            </a:r>
            <a:r>
              <a:rPr lang="en-GB" dirty="0" smtClean="0"/>
              <a:t>) Content</a:t>
            </a:r>
          </a:p>
          <a:p>
            <a:pPr lvl="1"/>
            <a:r>
              <a:rPr lang="en-GB" dirty="0" smtClean="0"/>
              <a:t>Further algebra and functions (section D)</a:t>
            </a:r>
          </a:p>
          <a:p>
            <a:pPr lvl="1"/>
            <a:r>
              <a:rPr lang="en-GB" dirty="0" smtClean="0"/>
              <a:t>Further calculus (section E)</a:t>
            </a:r>
          </a:p>
          <a:p>
            <a:pPr lvl="1"/>
            <a:r>
              <a:rPr lang="en-GB" dirty="0" smtClean="0"/>
              <a:t>Further matrices (section C)</a:t>
            </a:r>
          </a:p>
          <a:p>
            <a:pPr lvl="1"/>
            <a:endParaRPr lang="en-GB" dirty="0"/>
          </a:p>
          <a:p>
            <a:r>
              <a:rPr lang="en-GB" dirty="0" smtClean="0"/>
              <a:t>Additional pure topics</a:t>
            </a:r>
            <a:endParaRPr lang="en-GB" dirty="0"/>
          </a:p>
          <a:p>
            <a:pPr lvl="1"/>
            <a:r>
              <a:rPr lang="en-GB" dirty="0" smtClean="0"/>
              <a:t>Trigonometry (section J)</a:t>
            </a:r>
            <a:endParaRPr lang="en-GB" dirty="0"/>
          </a:p>
          <a:p>
            <a:pPr lvl="1"/>
            <a:r>
              <a:rPr lang="en-GB" dirty="0" smtClean="0"/>
              <a:t>Numerical methods </a:t>
            </a:r>
            <a:r>
              <a:rPr lang="en-GB" dirty="0"/>
              <a:t>(section </a:t>
            </a:r>
            <a:r>
              <a:rPr lang="en-GB" dirty="0" smtClean="0"/>
              <a:t>K)</a:t>
            </a:r>
            <a:endParaRPr lang="en-GB" dirty="0"/>
          </a:p>
          <a:p>
            <a:pPr lvl="1"/>
            <a:r>
              <a:rPr lang="en-GB" dirty="0" smtClean="0"/>
              <a:t>Coordinate geometry (section L)</a:t>
            </a:r>
          </a:p>
          <a:p>
            <a:pPr lvl="1"/>
            <a:endParaRPr lang="en-GB" dirty="0"/>
          </a:p>
          <a:p>
            <a:r>
              <a:rPr lang="en-GB" dirty="0" smtClean="0"/>
              <a:t>Optional Applications (study 2 from 3 of)</a:t>
            </a:r>
            <a:endParaRPr lang="en-GB" dirty="0"/>
          </a:p>
          <a:p>
            <a:pPr lvl="1"/>
            <a:r>
              <a:rPr lang="en-GB" dirty="0" smtClean="0"/>
              <a:t>Mechanics </a:t>
            </a:r>
            <a:r>
              <a:rPr lang="en-GB" dirty="0"/>
              <a:t>(</a:t>
            </a:r>
            <a:r>
              <a:rPr lang="en-GB" dirty="0" smtClean="0"/>
              <a:t>sections MA to ME)</a:t>
            </a:r>
            <a:endParaRPr lang="en-GB" dirty="0"/>
          </a:p>
          <a:p>
            <a:pPr lvl="1"/>
            <a:r>
              <a:rPr lang="en-GB" dirty="0" smtClean="0"/>
              <a:t>Statistics </a:t>
            </a:r>
            <a:r>
              <a:rPr lang="en-GB" dirty="0"/>
              <a:t>(</a:t>
            </a:r>
            <a:r>
              <a:rPr lang="en-GB" dirty="0" smtClean="0"/>
              <a:t>sections SA to SG)</a:t>
            </a:r>
            <a:endParaRPr lang="en-GB" dirty="0"/>
          </a:p>
          <a:p>
            <a:pPr lvl="1"/>
            <a:r>
              <a:rPr lang="en-GB" dirty="0" smtClean="0"/>
              <a:t>Discrete </a:t>
            </a:r>
            <a:r>
              <a:rPr lang="en-GB" dirty="0"/>
              <a:t>(</a:t>
            </a:r>
            <a:r>
              <a:rPr lang="en-GB" dirty="0" smtClean="0"/>
              <a:t>sections DA to DG)</a:t>
            </a:r>
            <a:endParaRPr lang="en-GB" dirty="0"/>
          </a:p>
          <a:p>
            <a:pPr lvl="1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6096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anose="020F0303030000060003" pitchFamily="34" charset="0"/>
              </a:rPr>
              <a:t>Current status Further Maths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17023"/>
            <a:ext cx="8499764" cy="53911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First submitted to </a:t>
            </a:r>
            <a:r>
              <a:rPr lang="en-GB" sz="1800" dirty="0" err="1"/>
              <a:t>Ofqual</a:t>
            </a:r>
            <a:r>
              <a:rPr lang="en-GB" sz="1800" dirty="0"/>
              <a:t> in June</a:t>
            </a:r>
          </a:p>
          <a:p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Decision received </a:t>
            </a:r>
            <a:r>
              <a:rPr lang="en-GB" sz="1800" dirty="0"/>
              <a:t>at the beginning of September</a:t>
            </a:r>
          </a:p>
          <a:p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err="1"/>
              <a:t>Ofqual</a:t>
            </a:r>
            <a:r>
              <a:rPr lang="en-GB" sz="1800" dirty="0"/>
              <a:t> reported no issues with </a:t>
            </a:r>
            <a:r>
              <a:rPr lang="en-GB" sz="1800" dirty="0" smtClean="0"/>
              <a:t>our overall assessment structure</a:t>
            </a:r>
            <a:endParaRPr lang="en-GB" sz="1800" dirty="0"/>
          </a:p>
          <a:p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We are working with </a:t>
            </a:r>
            <a:r>
              <a:rPr lang="en-GB" sz="1800" dirty="0" err="1"/>
              <a:t>Ofqual</a:t>
            </a:r>
            <a:r>
              <a:rPr lang="en-GB" sz="1800" dirty="0"/>
              <a:t> </a:t>
            </a:r>
            <a:r>
              <a:rPr lang="en-GB" sz="1800" dirty="0" smtClean="0"/>
              <a:t>on a number of changes, including: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sz="1800" dirty="0"/>
              <a:t>	- Assessment Objective and Overarching Theme allocations</a:t>
            </a:r>
          </a:p>
          <a:p>
            <a:endParaRPr lang="en-GB" sz="1800" dirty="0"/>
          </a:p>
          <a:p>
            <a:r>
              <a:rPr lang="en-GB" sz="1800" dirty="0"/>
              <a:t>	- Mark scheme strengthening</a:t>
            </a:r>
          </a:p>
          <a:p>
            <a:endParaRPr lang="en-GB" sz="1800" dirty="0"/>
          </a:p>
          <a:p>
            <a:r>
              <a:rPr lang="en-GB" sz="1800" dirty="0"/>
              <a:t>	- Level of detail of </a:t>
            </a:r>
            <a:r>
              <a:rPr lang="en-GB" sz="1800" dirty="0" smtClean="0"/>
              <a:t>content</a:t>
            </a: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Concentrating our efforts on getting Maths right first, resubmitted Further Maths in February.</a:t>
            </a:r>
          </a:p>
        </p:txBody>
      </p:sp>
    </p:spTree>
    <p:extLst>
      <p:ext uri="{BB962C8B-B14F-4D97-AF65-F5344CB8AC3E}">
        <p14:creationId xmlns:p14="http://schemas.microsoft.com/office/powerpoint/2010/main" val="22704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4800" dirty="0" smtClean="0"/>
              <a:t>SUPPORT &amp; RESOURCES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/>
          <a:lstStyle/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37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Timeline</a:t>
            </a:r>
            <a:endParaRPr lang="en-GB" dirty="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531094"/>
              </p:ext>
            </p:extLst>
          </p:nvPr>
        </p:nvGraphicFramePr>
        <p:xfrm>
          <a:off x="539750" y="1731963"/>
          <a:ext cx="8045452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363"/>
                <a:gridCol w="2011363"/>
                <a:gridCol w="2011363"/>
                <a:gridCol w="201136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Submit to </a:t>
                      </a:r>
                      <a:r>
                        <a:rPr lang="en-GB" dirty="0" err="1" smtClean="0"/>
                        <a:t>Ofqual</a:t>
                      </a:r>
                      <a:r>
                        <a:rPr lang="en-GB" baseline="0" dirty="0" smtClean="0"/>
                        <a:t> in June 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Free prepare</a:t>
                      </a:r>
                      <a:r>
                        <a:rPr lang="en-GB" baseline="0" dirty="0" smtClean="0"/>
                        <a:t> to teach meetings spring/summer term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Summer</a:t>
                      </a:r>
                      <a:r>
                        <a:rPr lang="en-GB" baseline="0" dirty="0" smtClean="0"/>
                        <a:t> series first exam for AS Maths and Further Maths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Summer</a:t>
                      </a:r>
                      <a:r>
                        <a:rPr lang="en-GB" baseline="0" dirty="0" smtClean="0"/>
                        <a:t> series first exam for     A-level Further Maths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Free launch meetings summer/   autumn</a:t>
                      </a:r>
                      <a:r>
                        <a:rPr lang="en-GB" baseline="0" dirty="0" smtClean="0"/>
                        <a:t> term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First teaching</a:t>
                      </a:r>
                      <a:r>
                        <a:rPr lang="en-GB" baseline="0" dirty="0" smtClean="0"/>
                        <a:t> of AS/A-level Maths and Further Maths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Summer series first exam for      A-level Maths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3810000" y="2819400"/>
            <a:ext cx="1081098" cy="108109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312" y="455900"/>
            <a:ext cx="8045200" cy="431181"/>
          </a:xfrm>
        </p:spPr>
        <p:txBody>
          <a:bodyPr/>
          <a:lstStyle/>
          <a:p>
            <a:r>
              <a:rPr lang="en-GB" dirty="0" smtClean="0"/>
              <a:t>Resources and support from AQA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171824" y="2361277"/>
            <a:ext cx="2390775" cy="1914525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QA Chevin Pro Bold"/>
                <a:cs typeface="AQA Chevin Pro Bold"/>
              </a:rPr>
              <a:t>360° </a:t>
            </a:r>
            <a:br>
              <a:rPr lang="en-GB" b="1" dirty="0" smtClean="0">
                <a:solidFill>
                  <a:schemeClr val="bg1"/>
                </a:solidFill>
                <a:latin typeface="AQA Chevin Pro Bold"/>
                <a:cs typeface="AQA Chevin Pro Bold"/>
              </a:rPr>
            </a:br>
            <a:r>
              <a:rPr lang="en-GB" b="1" dirty="0" smtClean="0">
                <a:solidFill>
                  <a:schemeClr val="bg1"/>
                </a:solidFill>
                <a:latin typeface="AQA Chevin Pro Bold"/>
                <a:cs typeface="AQA Chevin Pro Bold"/>
              </a:rPr>
              <a:t>SUPPORT</a:t>
            </a:r>
            <a:endParaRPr lang="en-GB" b="1" dirty="0">
              <a:solidFill>
                <a:schemeClr val="bg1"/>
              </a:solidFill>
              <a:latin typeface="AQA Chevin Pro Bold"/>
              <a:cs typeface="AQA Chevin Pro Bold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505367"/>
              </p:ext>
            </p:extLst>
          </p:nvPr>
        </p:nvGraphicFramePr>
        <p:xfrm>
          <a:off x="3088226" y="1102202"/>
          <a:ext cx="3605743" cy="2173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743"/>
              </a:tblGrid>
              <a:tr h="32654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12878"/>
                          </a:solidFill>
                          <a:latin typeface="AQA Chevin Pro Bold"/>
                          <a:cs typeface="AQA Chevin Pro Bold"/>
                        </a:rPr>
                        <a:t>Choosing the</a:t>
                      </a:r>
                      <a:r>
                        <a:rPr lang="en-GB" sz="1600" baseline="0" dirty="0" smtClean="0">
                          <a:solidFill>
                            <a:srgbClr val="412878"/>
                          </a:solidFill>
                          <a:latin typeface="AQA Chevin Pro Bold"/>
                          <a:cs typeface="AQA Chevin Pro Bold"/>
                        </a:rPr>
                        <a:t> right qualification</a:t>
                      </a:r>
                      <a:endParaRPr lang="en-GB" sz="1600" dirty="0">
                        <a:solidFill>
                          <a:srgbClr val="412878"/>
                        </a:solidFill>
                        <a:latin typeface="AQA Chevin Pro Bold"/>
                        <a:cs typeface="AQA Chevin Pro Bold"/>
                      </a:endParaRPr>
                    </a:p>
                  </a:txBody>
                  <a:tcPr>
                    <a:noFill/>
                  </a:tcPr>
                </a:tc>
              </a:tr>
              <a:tr h="183801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C8194B"/>
                          </a:solidFill>
                        </a:rPr>
                        <a:t>Draft specification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C8194B"/>
                          </a:solidFill>
                        </a:rPr>
                        <a:t>Draft</a:t>
                      </a:r>
                      <a:r>
                        <a:rPr lang="en-GB" sz="1200" baseline="0" dirty="0" smtClean="0">
                          <a:solidFill>
                            <a:srgbClr val="C8194B"/>
                          </a:solidFill>
                        </a:rPr>
                        <a:t> question papers and </a:t>
                      </a:r>
                      <a:r>
                        <a:rPr lang="en-GB" sz="1200" dirty="0" smtClean="0">
                          <a:solidFill>
                            <a:srgbClr val="C8194B"/>
                          </a:solidFill>
                        </a:rPr>
                        <a:t>mark scheme</a:t>
                      </a:r>
                      <a:r>
                        <a:rPr lang="en-GB" sz="1200" baseline="0" dirty="0" smtClean="0">
                          <a:solidFill>
                            <a:srgbClr val="C8194B"/>
                          </a:solidFill>
                        </a:rPr>
                        <a:t>s</a:t>
                      </a:r>
                      <a:endParaRPr lang="en-GB" sz="1200" dirty="0" smtClean="0">
                        <a:solidFill>
                          <a:srgbClr val="C8194B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C8194B"/>
                          </a:solidFill>
                        </a:rPr>
                        <a:t>Specification at</a:t>
                      </a:r>
                      <a:r>
                        <a:rPr lang="en-GB" sz="1200" baseline="0" dirty="0" smtClean="0">
                          <a:solidFill>
                            <a:srgbClr val="C8194B"/>
                          </a:solidFill>
                        </a:rPr>
                        <a:t> a glance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8194B"/>
                          </a:solidFill>
                        </a:rPr>
                        <a:t>Summary of changes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15078"/>
              </p:ext>
            </p:extLst>
          </p:nvPr>
        </p:nvGraphicFramePr>
        <p:xfrm>
          <a:off x="421225" y="2635056"/>
          <a:ext cx="2667001" cy="185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1"/>
              </a:tblGrid>
              <a:tr h="566563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AQA Chevin Pro Bold"/>
                          <a:cs typeface="AQA Chevin Pro Bold"/>
                        </a:rPr>
                        <a:t>Results: reviewing and planning for improvement</a:t>
                      </a:r>
                      <a:endParaRPr lang="en-GB" sz="1600" dirty="0">
                        <a:solidFill>
                          <a:schemeClr val="tx2"/>
                        </a:solidFill>
                        <a:latin typeface="AQA Chevin Pro Bold"/>
                        <a:cs typeface="AQA Chevin Pro Bold"/>
                      </a:endParaRPr>
                    </a:p>
                  </a:txBody>
                  <a:tcPr>
                    <a:noFill/>
                  </a:tcPr>
                </a:tc>
              </a:tr>
              <a:tr h="128017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accent1"/>
                          </a:solidFill>
                        </a:rPr>
                        <a:t>Enhanced Results</a:t>
                      </a:r>
                      <a:r>
                        <a:rPr lang="en-GB" sz="1200" baseline="0" dirty="0" smtClean="0">
                          <a:solidFill>
                            <a:schemeClr val="accent1"/>
                          </a:solidFill>
                        </a:rPr>
                        <a:t> Analysis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accent1"/>
                          </a:solidFill>
                        </a:rPr>
                        <a:t>Teacher</a:t>
                      </a:r>
                      <a:r>
                        <a:rPr lang="en-GB" sz="1200" baseline="0" dirty="0" smtClean="0">
                          <a:solidFill>
                            <a:schemeClr val="accent1"/>
                          </a:solidFill>
                        </a:rPr>
                        <a:t> support feedback meetings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chemeClr val="accent1"/>
                          </a:solidFill>
                        </a:rPr>
                        <a:t>Examiner 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chemeClr val="accent1"/>
                          </a:solidFill>
                        </a:rPr>
                        <a:t>Candidate exemplars with examiner commentary</a:t>
                      </a:r>
                      <a:endParaRPr lang="en-GB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46478"/>
              </p:ext>
            </p:extLst>
          </p:nvPr>
        </p:nvGraphicFramePr>
        <p:xfrm>
          <a:off x="6626220" y="2662238"/>
          <a:ext cx="2363401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401"/>
              </a:tblGrid>
              <a:tr h="19240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12878"/>
                          </a:solidFill>
                          <a:latin typeface="AQA Chevin Pro Bold"/>
                          <a:cs typeface="AQA Chevin Pro Bold"/>
                        </a:rPr>
                        <a:t>Planning your course</a:t>
                      </a:r>
                      <a:endParaRPr lang="en-GB" sz="1600" dirty="0">
                        <a:solidFill>
                          <a:srgbClr val="412878"/>
                        </a:solidFill>
                        <a:latin typeface="AQA Chevin Pro Bold"/>
                        <a:cs typeface="AQA Chevin Pro Bold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C8194B"/>
                          </a:solidFill>
                        </a:rPr>
                        <a:t>Teacher</a:t>
                      </a:r>
                      <a:r>
                        <a:rPr lang="en-GB" sz="1200" baseline="0" dirty="0" smtClean="0">
                          <a:solidFill>
                            <a:srgbClr val="C8194B"/>
                          </a:solidFill>
                        </a:rPr>
                        <a:t> support launch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8194B"/>
                          </a:solidFill>
                        </a:rPr>
                        <a:t>Teacher support preparing to teach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8194B"/>
                          </a:solidFill>
                        </a:rPr>
                        <a:t>Route maps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86305"/>
              </p:ext>
            </p:extLst>
          </p:nvPr>
        </p:nvGraphicFramePr>
        <p:xfrm>
          <a:off x="5653073" y="4467028"/>
          <a:ext cx="3336548" cy="176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548"/>
              </a:tblGrid>
              <a:tr h="38916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12878"/>
                          </a:solidFill>
                          <a:latin typeface="AQA Chevin Pro Bold"/>
                          <a:cs typeface="AQA Chevin Pro Bold"/>
                        </a:rPr>
                        <a:t>Teaching your students</a:t>
                      </a:r>
                      <a:endParaRPr lang="en-GB" sz="1600" dirty="0">
                        <a:solidFill>
                          <a:srgbClr val="412878"/>
                        </a:solidFill>
                        <a:latin typeface="AQA Chevin Pro Bold"/>
                        <a:cs typeface="AQA Chevin Pro Bold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rgbClr val="C8194B"/>
                          </a:solidFill>
                        </a:rPr>
                        <a:t>Resources linked to topics in the specification and throughout the teaching year (plan, teach, assess, results)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rgbClr val="C8194B"/>
                          </a:solidFill>
                        </a:rPr>
                        <a:t>Command words used in exams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8194B"/>
                          </a:solidFill>
                        </a:rPr>
                        <a:t>Publisher textbooks and digital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8194B"/>
                          </a:solidFill>
                        </a:rPr>
                        <a:t>Direct access to subject teams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8194B"/>
                          </a:solidFill>
                        </a:rPr>
                        <a:t>Teaching Guidance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48328"/>
              </p:ext>
            </p:extLst>
          </p:nvPr>
        </p:nvGraphicFramePr>
        <p:xfrm>
          <a:off x="2176463" y="4540601"/>
          <a:ext cx="2667001" cy="168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1"/>
              </a:tblGrid>
              <a:tr h="503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412878"/>
                          </a:solidFill>
                          <a:latin typeface="AQA Chevin Pro Bold"/>
                          <a:cs typeface="AQA Chevin Pro Bold"/>
                        </a:rPr>
                        <a:t>Assess: preparing for exams</a:t>
                      </a:r>
                      <a:endParaRPr lang="en-GB" sz="1600" dirty="0">
                        <a:solidFill>
                          <a:srgbClr val="412878"/>
                        </a:solidFill>
                        <a:latin typeface="AQA Chevin Pro Bold"/>
                        <a:cs typeface="AQA Chevin Pro Bold"/>
                      </a:endParaRPr>
                    </a:p>
                  </a:txBody>
                  <a:tcPr>
                    <a:noFill/>
                  </a:tcPr>
                </a:tc>
              </a:tr>
              <a:tr h="11096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8194B"/>
                          </a:solidFill>
                        </a:rPr>
                        <a:t>Additional specimen question papers and mark schemes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8194B"/>
                          </a:solidFill>
                        </a:rPr>
                        <a:t>Topic Tests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8" name="Picture 47" descr="arrow-2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315144">
            <a:off x="1462331" y="1756278"/>
            <a:ext cx="535017" cy="492405"/>
          </a:xfrm>
          <a:prstGeom prst="rect">
            <a:avLst/>
          </a:prstGeom>
        </p:spPr>
      </p:pic>
      <p:pic>
        <p:nvPicPr>
          <p:cNvPr id="49" name="Picture 48" descr="arrow-2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394775">
            <a:off x="6426460" y="1270749"/>
            <a:ext cx="535017" cy="492405"/>
          </a:xfrm>
          <a:prstGeom prst="rect">
            <a:avLst/>
          </a:prstGeom>
        </p:spPr>
      </p:pic>
      <p:pic>
        <p:nvPicPr>
          <p:cNvPr id="50" name="Picture 49" descr="arrow-2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646736">
            <a:off x="6053558" y="3974842"/>
            <a:ext cx="535017" cy="492405"/>
          </a:xfrm>
          <a:prstGeom prst="rect">
            <a:avLst/>
          </a:prstGeom>
        </p:spPr>
      </p:pic>
      <p:pic>
        <p:nvPicPr>
          <p:cNvPr id="51" name="Picture 50" descr="arrow-2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507900">
            <a:off x="707462" y="4812747"/>
            <a:ext cx="535017" cy="492405"/>
          </a:xfrm>
          <a:prstGeom prst="rect">
            <a:avLst/>
          </a:prstGeom>
        </p:spPr>
      </p:pic>
      <p:pic>
        <p:nvPicPr>
          <p:cNvPr id="23" name="Picture 22" descr="big-pap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1644757"/>
            <a:ext cx="962271" cy="990299"/>
          </a:xfrm>
          <a:prstGeom prst="rect">
            <a:avLst/>
          </a:prstGeom>
        </p:spPr>
      </p:pic>
      <p:pic>
        <p:nvPicPr>
          <p:cNvPr id="24" name="Picture 23" descr="big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114" y="4770491"/>
            <a:ext cx="716486" cy="614495"/>
          </a:xfrm>
          <a:prstGeom prst="rect">
            <a:avLst/>
          </a:prstGeom>
        </p:spPr>
      </p:pic>
      <p:pic>
        <p:nvPicPr>
          <p:cNvPr id="26" name="Picture 25" descr="big-pap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823" y="973729"/>
            <a:ext cx="830001" cy="814875"/>
          </a:xfrm>
          <a:prstGeom prst="rect">
            <a:avLst/>
          </a:prstGeom>
        </p:spPr>
      </p:pic>
      <p:pic>
        <p:nvPicPr>
          <p:cNvPr id="22" name="Picture 21" descr="ca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5851" y="4275802"/>
            <a:ext cx="996748" cy="885998"/>
          </a:xfrm>
          <a:prstGeom prst="rect">
            <a:avLst/>
          </a:prstGeom>
        </p:spPr>
      </p:pic>
      <p:pic>
        <p:nvPicPr>
          <p:cNvPr id="30" name="Picture 29" descr="big-airplan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9212" y="1879810"/>
            <a:ext cx="1123866" cy="899093"/>
          </a:xfrm>
          <a:prstGeom prst="rect">
            <a:avLst/>
          </a:prstGeom>
        </p:spPr>
      </p:pic>
      <p:pic>
        <p:nvPicPr>
          <p:cNvPr id="27" name="Picture 26" descr="circle.png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2800" y="2498725"/>
            <a:ext cx="1933623" cy="1716500"/>
          </a:xfrm>
          <a:prstGeom prst="rect">
            <a:avLst/>
          </a:prstGeom>
        </p:spPr>
      </p:pic>
      <p:sp>
        <p:nvSpPr>
          <p:cNvPr id="21" name="Date Placeholder 7"/>
          <p:cNvSpPr txBox="1">
            <a:spLocks/>
          </p:cNvSpPr>
          <p:nvPr/>
        </p:nvSpPr>
        <p:spPr>
          <a:xfrm>
            <a:off x="41165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39</a:t>
            </a:r>
            <a:endParaRPr lang="en-US" sz="800" dirty="0"/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253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80" y="399416"/>
            <a:ext cx="8229600" cy="60960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FF0000"/>
                </a:solidFill>
              </a:rPr>
              <a:t>Background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0063" y="1668576"/>
            <a:ext cx="8079994" cy="4700859"/>
          </a:xfrm>
        </p:spPr>
        <p:txBody>
          <a:bodyPr/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 smtClean="0"/>
              <a:t>Maths and Further Maths has not changed since 2004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 smtClean="0"/>
              <a:t>The move to linear qualifications, announced in June 2012, meant that the subjects would need to be redeveloped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 smtClean="0"/>
              <a:t>Students were entering Higher Education having taken many different routes and lacking skills in the use of technology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 smtClean="0"/>
              <a:t>Number of different routes difficult to compare </a:t>
            </a:r>
          </a:p>
          <a:p>
            <a:pPr marL="361950" indent="-361950"/>
            <a:endParaRPr lang="en-GB" sz="1800" dirty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 smtClean="0"/>
              <a:t>A-Level </a:t>
            </a:r>
            <a:r>
              <a:rPr lang="en-GB" sz="1800" dirty="0"/>
              <a:t>Content Advisory Board (ALCAB) formed to decide content, common to all exam </a:t>
            </a:r>
            <a:r>
              <a:rPr lang="en-GB" sz="1800" dirty="0" smtClean="0"/>
              <a:t>boards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 smtClean="0"/>
              <a:t>Defined content for AS and A-level Maths and 50% for AS and A-level Further Maths</a:t>
            </a:r>
            <a:endParaRPr lang="en-GB" sz="1800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12896" y="6413739"/>
            <a:ext cx="133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20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28" y="406880"/>
            <a:ext cx="8229600" cy="498894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>
                <a:solidFill>
                  <a:srgbClr val="412878"/>
                </a:solidFill>
              </a:rPr>
              <a:t>Resources and support from AQA</a:t>
            </a:r>
            <a:endParaRPr lang="en-GB" sz="2600" dirty="0">
              <a:solidFill>
                <a:srgbClr val="412878"/>
              </a:solidFill>
              <a:latin typeface="+mj-lt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1165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4212" y="1663366"/>
            <a:ext cx="8053693" cy="4494563"/>
          </a:xfrm>
        </p:spPr>
        <p:txBody>
          <a:bodyPr/>
          <a:lstStyle/>
          <a:p>
            <a:r>
              <a:rPr lang="en-GB" sz="1800" b="1" dirty="0" smtClean="0">
                <a:solidFill>
                  <a:srgbClr val="4B4B4B"/>
                </a:solidFill>
              </a:rPr>
              <a:t>2 sets of additional </a:t>
            </a:r>
            <a:r>
              <a:rPr lang="en-GB" sz="1800" b="1" dirty="0">
                <a:solidFill>
                  <a:srgbClr val="4B4B4B"/>
                </a:solidFill>
              </a:rPr>
              <a:t>s</a:t>
            </a:r>
            <a:r>
              <a:rPr lang="en-GB" sz="1800" b="1" dirty="0" smtClean="0">
                <a:solidFill>
                  <a:srgbClr val="4B4B4B"/>
                </a:solidFill>
              </a:rPr>
              <a:t>pecimen </a:t>
            </a:r>
            <a:r>
              <a:rPr lang="en-GB" sz="1800" b="1" dirty="0">
                <a:solidFill>
                  <a:srgbClr val="4B4B4B"/>
                </a:solidFill>
              </a:rPr>
              <a:t>q</a:t>
            </a:r>
            <a:r>
              <a:rPr lang="en-GB" sz="1800" b="1" dirty="0" smtClean="0">
                <a:solidFill>
                  <a:srgbClr val="4B4B4B"/>
                </a:solidFill>
              </a:rPr>
              <a:t>uestion </a:t>
            </a:r>
            <a:r>
              <a:rPr lang="en-GB" sz="1800" b="1" dirty="0">
                <a:solidFill>
                  <a:srgbClr val="4B4B4B"/>
                </a:solidFill>
              </a:rPr>
              <a:t>p</a:t>
            </a:r>
            <a:r>
              <a:rPr lang="en-GB" sz="1800" b="1" dirty="0" smtClean="0">
                <a:solidFill>
                  <a:srgbClr val="4B4B4B"/>
                </a:solidFill>
              </a:rPr>
              <a:t>apers </a:t>
            </a:r>
            <a:r>
              <a:rPr lang="en-GB" sz="1800" dirty="0" smtClean="0">
                <a:solidFill>
                  <a:srgbClr val="4B4B4B"/>
                </a:solidFill>
              </a:rPr>
              <a:t>–  </a:t>
            </a:r>
            <a:br>
              <a:rPr lang="en-GB" sz="1800" dirty="0" smtClean="0">
                <a:solidFill>
                  <a:srgbClr val="4B4B4B"/>
                </a:solidFill>
              </a:rPr>
            </a:br>
            <a:r>
              <a:rPr lang="en-GB" sz="1800" dirty="0" smtClean="0">
                <a:solidFill>
                  <a:srgbClr val="4B4B4B"/>
                </a:solidFill>
              </a:rPr>
              <a:t>first set available after accreditation, second set available early 2018</a:t>
            </a:r>
          </a:p>
          <a:p>
            <a:r>
              <a:rPr lang="en-GB" sz="1800" dirty="0" smtClean="0">
                <a:solidFill>
                  <a:srgbClr val="4B4B4B"/>
                </a:solidFill>
              </a:rPr>
              <a:t/>
            </a:r>
            <a:br>
              <a:rPr lang="en-GB" sz="1800" dirty="0" smtClean="0">
                <a:solidFill>
                  <a:srgbClr val="4B4B4B"/>
                </a:solidFill>
              </a:rPr>
            </a:br>
            <a:r>
              <a:rPr lang="en-GB" sz="1800" b="1" dirty="0" smtClean="0">
                <a:solidFill>
                  <a:srgbClr val="4B4B4B"/>
                </a:solidFill>
              </a:rPr>
              <a:t>Teaching guidance </a:t>
            </a:r>
            <a:r>
              <a:rPr lang="en-GB" sz="1800" dirty="0" smtClean="0">
                <a:solidFill>
                  <a:srgbClr val="4B4B4B"/>
                </a:solidFill>
              </a:rPr>
              <a:t>– available after accreditation (draft extract from </a:t>
            </a:r>
            <a:br>
              <a:rPr lang="en-GB" sz="1800" dirty="0" smtClean="0">
                <a:solidFill>
                  <a:srgbClr val="4B4B4B"/>
                </a:solidFill>
              </a:rPr>
            </a:br>
            <a:r>
              <a:rPr lang="en-GB" sz="1800" dirty="0" smtClean="0">
                <a:solidFill>
                  <a:srgbClr val="4B4B4B"/>
                </a:solidFill>
              </a:rPr>
              <a:t>A-level Maths teaching guidance available on website now)</a:t>
            </a:r>
          </a:p>
          <a:p>
            <a:r>
              <a:rPr lang="en-GB" sz="1800" dirty="0" smtClean="0">
                <a:solidFill>
                  <a:srgbClr val="4B4B4B"/>
                </a:solidFill>
              </a:rPr>
              <a:t/>
            </a:r>
            <a:br>
              <a:rPr lang="en-GB" sz="1800" dirty="0" smtClean="0">
                <a:solidFill>
                  <a:srgbClr val="4B4B4B"/>
                </a:solidFill>
              </a:rPr>
            </a:br>
            <a:r>
              <a:rPr lang="en-GB" sz="1800" b="1" dirty="0" smtClean="0">
                <a:solidFill>
                  <a:srgbClr val="4B4B4B"/>
                </a:solidFill>
              </a:rPr>
              <a:t>Route </a:t>
            </a:r>
            <a:r>
              <a:rPr lang="en-GB" sz="1800" b="1" dirty="0">
                <a:solidFill>
                  <a:srgbClr val="4B4B4B"/>
                </a:solidFill>
              </a:rPr>
              <a:t>m</a:t>
            </a:r>
            <a:r>
              <a:rPr lang="en-GB" sz="1800" b="1" dirty="0" smtClean="0">
                <a:solidFill>
                  <a:srgbClr val="4B4B4B"/>
                </a:solidFill>
              </a:rPr>
              <a:t>aps </a:t>
            </a:r>
            <a:r>
              <a:rPr lang="en-GB" sz="1800" dirty="0" smtClean="0">
                <a:solidFill>
                  <a:srgbClr val="4B4B4B"/>
                </a:solidFill>
              </a:rPr>
              <a:t>– available after accreditation </a:t>
            </a:r>
            <a:br>
              <a:rPr lang="en-GB" sz="1800" dirty="0" smtClean="0">
                <a:solidFill>
                  <a:srgbClr val="4B4B4B"/>
                </a:solidFill>
              </a:rPr>
            </a:br>
            <a:r>
              <a:rPr lang="en-GB" sz="1800" dirty="0" smtClean="0">
                <a:solidFill>
                  <a:srgbClr val="4B4B4B"/>
                </a:solidFill>
              </a:rPr>
              <a:t>(draft AS Maths year 1, A-level Maths year 2 (power point version) available on website now)</a:t>
            </a:r>
          </a:p>
          <a:p>
            <a:r>
              <a:rPr lang="en-GB" sz="1800" dirty="0" smtClean="0">
                <a:solidFill>
                  <a:srgbClr val="4B4B4B"/>
                </a:solidFill>
              </a:rPr>
              <a:t/>
            </a:r>
            <a:br>
              <a:rPr lang="en-GB" sz="1800" dirty="0" smtClean="0">
                <a:solidFill>
                  <a:srgbClr val="4B4B4B"/>
                </a:solidFill>
              </a:rPr>
            </a:br>
            <a:r>
              <a:rPr lang="en-GB" sz="1800" b="1" dirty="0" smtClean="0">
                <a:solidFill>
                  <a:srgbClr val="4B4B4B"/>
                </a:solidFill>
              </a:rPr>
              <a:t>Topic tests </a:t>
            </a:r>
            <a:r>
              <a:rPr lang="en-GB" sz="1800" dirty="0" smtClean="0">
                <a:solidFill>
                  <a:srgbClr val="4B4B4B"/>
                </a:solidFill>
              </a:rPr>
              <a:t>– </a:t>
            </a:r>
            <a:r>
              <a:rPr lang="en-GB" sz="1800" dirty="0">
                <a:solidFill>
                  <a:srgbClr val="4B4B4B"/>
                </a:solidFill>
              </a:rPr>
              <a:t>a</a:t>
            </a:r>
            <a:r>
              <a:rPr lang="en-GB" sz="1800" dirty="0" smtClean="0">
                <a:solidFill>
                  <a:srgbClr val="4B4B4B"/>
                </a:solidFill>
              </a:rPr>
              <a:t>vailable after accreditation</a:t>
            </a:r>
            <a:br>
              <a:rPr lang="en-GB" sz="1800" dirty="0" smtClean="0">
                <a:solidFill>
                  <a:srgbClr val="4B4B4B"/>
                </a:solidFill>
              </a:rPr>
            </a:br>
            <a:r>
              <a:rPr lang="en-GB" sz="1800" dirty="0" smtClean="0">
                <a:solidFill>
                  <a:srgbClr val="4B4B4B"/>
                </a:solidFill>
              </a:rPr>
              <a:t/>
            </a:r>
            <a:br>
              <a:rPr lang="en-GB" sz="1800" dirty="0" smtClean="0">
                <a:solidFill>
                  <a:srgbClr val="4B4B4B"/>
                </a:solidFill>
              </a:rPr>
            </a:br>
            <a:r>
              <a:rPr lang="en-GB" sz="1800" b="1" dirty="0" smtClean="0">
                <a:solidFill>
                  <a:srgbClr val="4B4B4B"/>
                </a:solidFill>
              </a:rPr>
              <a:t>E-library</a:t>
            </a:r>
            <a:r>
              <a:rPr lang="en-GB" sz="1800" dirty="0" smtClean="0">
                <a:solidFill>
                  <a:srgbClr val="4B4B4B"/>
                </a:solidFill>
              </a:rPr>
              <a:t> – available after accreditation </a:t>
            </a:r>
          </a:p>
          <a:p>
            <a:endParaRPr lang="en-GB" sz="1800" dirty="0">
              <a:solidFill>
                <a:srgbClr val="4B4B4B"/>
              </a:solidFill>
            </a:endParaRPr>
          </a:p>
          <a:p>
            <a:r>
              <a:rPr lang="en-GB" sz="1800" b="1" dirty="0" smtClean="0">
                <a:solidFill>
                  <a:srgbClr val="4B4B4B"/>
                </a:solidFill>
              </a:rPr>
              <a:t>Textbooks </a:t>
            </a:r>
            <a:r>
              <a:rPr lang="en-GB" sz="1800" dirty="0" smtClean="0">
                <a:solidFill>
                  <a:srgbClr val="4B4B4B"/>
                </a:solidFill>
              </a:rPr>
              <a:t>– available after accreditation </a:t>
            </a:r>
            <a:endParaRPr lang="en-GB" sz="1800" dirty="0">
              <a:solidFill>
                <a:srgbClr val="4B4B4B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6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28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rgbClr val="412878"/>
                </a:solidFill>
              </a:rPr>
              <a:t>Resources and support from AQA</a:t>
            </a:r>
            <a:endParaRPr lang="en-GB" sz="2600" dirty="0">
              <a:solidFill>
                <a:srgbClr val="412878"/>
              </a:solidFill>
              <a:latin typeface="+mj-lt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1165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41</a:t>
            </a:r>
          </a:p>
          <a:p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1" y="1008183"/>
            <a:ext cx="7555395" cy="51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5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4800" dirty="0" smtClean="0"/>
              <a:t>A DETAILED LOOK AT 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PROBLEM SOLVING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/>
          <a:lstStyle/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42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082"/>
            <a:ext cx="8229600" cy="609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412878"/>
                </a:solidFill>
              </a:rPr>
              <a:t>New style Mark Schemes</a:t>
            </a:r>
            <a:endParaRPr lang="en-US" sz="2600" dirty="0">
              <a:solidFill>
                <a:srgbClr val="41287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57802"/>
            <a:ext cx="8229600" cy="4052664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1800" dirty="0" smtClean="0"/>
              <a:t>AQA reformed A-level and AS in </a:t>
            </a:r>
            <a:r>
              <a:rPr lang="en-US" sz="1800" dirty="0" err="1" smtClean="0"/>
              <a:t>Maths</a:t>
            </a:r>
            <a:r>
              <a:rPr lang="en-US" sz="1800" dirty="0" smtClean="0"/>
              <a:t> and Further </a:t>
            </a:r>
            <a:r>
              <a:rPr lang="en-US" sz="1800" dirty="0" err="1" smtClean="0"/>
              <a:t>Maths</a:t>
            </a:r>
            <a:r>
              <a:rPr lang="en-US" sz="1800" dirty="0" smtClean="0"/>
              <a:t> have mark schemes that look quite different.</a:t>
            </a:r>
            <a:endParaRPr lang="en-US" sz="1800" dirty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1800" dirty="0" smtClean="0"/>
              <a:t>Rarely will any particular method be </a:t>
            </a:r>
            <a:r>
              <a:rPr lang="en-US" sz="1800" b="1" i="1" dirty="0" smtClean="0"/>
              <a:t>required</a:t>
            </a:r>
            <a:r>
              <a:rPr lang="en-US" sz="1800" dirty="0" smtClean="0"/>
              <a:t> in order to gain credit.</a:t>
            </a:r>
            <a:endParaRPr lang="en-US" sz="1800" dirty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1800" dirty="0" smtClean="0"/>
              <a:t>A high proportion of marks are designated as ‘Method marks’.</a:t>
            </a:r>
            <a:endParaRPr lang="en-US" sz="1800" dirty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1800" dirty="0" smtClean="0"/>
              <a:t>Where marks are awarded for accuracy, a high proportion of these marks allow ‘</a:t>
            </a:r>
            <a:r>
              <a:rPr lang="en-US" sz="1800" b="1" dirty="0" smtClean="0"/>
              <a:t>Follow Through</a:t>
            </a:r>
            <a:r>
              <a:rPr lang="en-US" sz="1800" dirty="0" smtClean="0"/>
              <a:t>’.</a:t>
            </a:r>
            <a:endParaRPr lang="en-US" sz="1800" dirty="0"/>
          </a:p>
          <a:p>
            <a:pPr>
              <a:spcAft>
                <a:spcPts val="1200"/>
              </a:spcAft>
            </a:pPr>
            <a:endParaRPr lang="en-US" sz="1800" b="1" dirty="0" smtClean="0"/>
          </a:p>
          <a:p>
            <a:pPr>
              <a:spcAft>
                <a:spcPts val="1200"/>
              </a:spcAft>
            </a:pPr>
            <a:r>
              <a:rPr lang="en-US" sz="1800" b="1" dirty="0" smtClean="0"/>
              <a:t>See Question 8 from A-level </a:t>
            </a:r>
            <a:r>
              <a:rPr lang="en-US" sz="1800" b="1" dirty="0" err="1" smtClean="0"/>
              <a:t>Maths</a:t>
            </a:r>
            <a:r>
              <a:rPr lang="en-US" sz="1800" b="1" dirty="0" smtClean="0"/>
              <a:t> paper 2</a:t>
            </a:r>
          </a:p>
          <a:p>
            <a:pPr marL="342900" indent="-342900">
              <a:buClr>
                <a:srgbClr val="008CBB"/>
              </a:buClr>
              <a:buFont typeface="Arial"/>
              <a:buChar char="•"/>
            </a:pPr>
            <a:endParaRPr lang="en-US" dirty="0"/>
          </a:p>
          <a:p>
            <a:pPr marL="342900" indent="-342900">
              <a:buClr>
                <a:srgbClr val="008CBB"/>
              </a:buCl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52600"/>
            <a:ext cx="7867291" cy="169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3716866"/>
            <a:ext cx="7691355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1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rgbClr val="412878"/>
                </a:solidFill>
              </a:rPr>
              <a:t>Overarching themes from the </a:t>
            </a:r>
            <a:r>
              <a:rPr lang="en-GB" sz="2600" dirty="0" err="1">
                <a:solidFill>
                  <a:srgbClr val="412878"/>
                </a:solidFill>
              </a:rPr>
              <a:t>DfE</a:t>
            </a:r>
            <a:endParaRPr lang="en-US" sz="2600" dirty="0">
              <a:solidFill>
                <a:srgbClr val="41287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07247"/>
            <a:ext cx="8229600" cy="4052664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GB" sz="1800" dirty="0"/>
              <a:t>All questions within </a:t>
            </a:r>
            <a:r>
              <a:rPr lang="en-GB" sz="1800" dirty="0" smtClean="0"/>
              <a:t>A-level/AS </a:t>
            </a:r>
            <a:r>
              <a:rPr lang="en-GB" sz="1800" dirty="0"/>
              <a:t>Mathematics and Further Mathematics </a:t>
            </a:r>
            <a:r>
              <a:rPr lang="en-GB" sz="1800" dirty="0" smtClean="0"/>
              <a:t>must be set in the context of the overarching themes.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GB" sz="1800" dirty="0" smtClean="0"/>
              <a:t>OT2 will be my focus today:</a:t>
            </a:r>
          </a:p>
          <a:p>
            <a:pPr marL="360000" lvl="1" indent="0">
              <a:spcAft>
                <a:spcPts val="1200"/>
              </a:spcAft>
              <a:buNone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Students should use </a:t>
            </a:r>
            <a:r>
              <a:rPr lang="en-GB" sz="1800" dirty="0"/>
              <a:t>their mathematical skills and techniques to solve challenging problems which require them to decide on the solution strategy </a:t>
            </a:r>
            <a:r>
              <a:rPr lang="en-GB" sz="1800" dirty="0" smtClean="0"/>
              <a:t>and recognise </a:t>
            </a:r>
            <a:r>
              <a:rPr lang="en-GB" sz="1800" dirty="0"/>
              <a:t>when mathematics can be used to analyse and solve a problem in </a:t>
            </a:r>
            <a:r>
              <a:rPr lang="en-GB" sz="1800" dirty="0" smtClean="0"/>
              <a:t>context. </a:t>
            </a:r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Within OT2 we find the  concept of a </a:t>
            </a:r>
            <a:r>
              <a:rPr lang="en-GB" sz="1800" dirty="0" smtClean="0"/>
              <a:t>‘Problem </a:t>
            </a:r>
            <a:r>
              <a:rPr lang="en-GB" sz="1800" dirty="0"/>
              <a:t>solving </a:t>
            </a:r>
            <a:r>
              <a:rPr lang="en-GB" sz="1800" dirty="0" smtClean="0"/>
              <a:t>cycle’.</a:t>
            </a:r>
            <a:endParaRPr lang="en-GB" sz="1800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165"/>
            <a:ext cx="8229600" cy="609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412878"/>
                </a:solidFill>
              </a:rPr>
              <a:t>Problem solving cycle</a:t>
            </a:r>
            <a:endParaRPr lang="en-US" sz="2600" dirty="0">
              <a:solidFill>
                <a:srgbClr val="41287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99777"/>
            <a:ext cx="8229600" cy="4052664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/>
              <a:t>Specifying the problem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/>
              <a:t>Collecting information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/>
              <a:t>Processing and representing information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/>
              <a:t>Interpreting results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/>
              <a:t>Repeating the cycle if necessary</a:t>
            </a:r>
            <a:endParaRPr lang="en-US" sz="1800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/>
              <a:t>Each set of assessment should include questions that require the use of multiple parts of this cycle    </a:t>
            </a:r>
            <a:endParaRPr lang="en-US" sz="1800" dirty="0"/>
          </a:p>
          <a:p>
            <a:pPr>
              <a:spcAft>
                <a:spcPts val="1200"/>
              </a:spcAft>
            </a:pPr>
            <a:endParaRPr lang="en-US" sz="1800" dirty="0" smtClean="0"/>
          </a:p>
          <a:p>
            <a:pPr>
              <a:spcAft>
                <a:spcPts val="1200"/>
              </a:spcAft>
            </a:pPr>
            <a:r>
              <a:rPr lang="en-US" sz="1800" b="1" dirty="0" smtClean="0"/>
              <a:t>For example see Question 14 </a:t>
            </a:r>
            <a:r>
              <a:rPr lang="en-US" sz="1800" b="1" dirty="0" err="1" smtClean="0"/>
              <a:t>Maths</a:t>
            </a:r>
            <a:r>
              <a:rPr lang="en-US" sz="1800" b="1" dirty="0"/>
              <a:t> A-level </a:t>
            </a:r>
            <a:r>
              <a:rPr lang="en-US" sz="1800" b="1" dirty="0" smtClean="0"/>
              <a:t>paper 1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751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22" y="472141"/>
            <a:ext cx="8395447" cy="6096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412878"/>
                </a:solidFill>
              </a:rPr>
              <a:t>Some Attributes </a:t>
            </a:r>
            <a:r>
              <a:rPr lang="en-US" sz="2600" dirty="0">
                <a:solidFill>
                  <a:srgbClr val="412878"/>
                </a:solidFill>
              </a:rPr>
              <a:t>of </a:t>
            </a:r>
            <a:r>
              <a:rPr lang="en-US" sz="2600" dirty="0" smtClean="0">
                <a:solidFill>
                  <a:srgbClr val="412878"/>
                </a:solidFill>
              </a:rPr>
              <a:t>Problem solving </a:t>
            </a:r>
            <a:r>
              <a:rPr lang="en-US" sz="2600" dirty="0">
                <a:solidFill>
                  <a:srgbClr val="412878"/>
                </a:solidFill>
              </a:rPr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37130"/>
            <a:ext cx="8229600" cy="405266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1800" dirty="0"/>
              <a:t>It is not necessary for every </a:t>
            </a:r>
            <a:r>
              <a:rPr lang="en-GB" sz="1800" dirty="0" smtClean="0"/>
              <a:t>problem solving </a:t>
            </a:r>
            <a:r>
              <a:rPr lang="en-GB" sz="1800" dirty="0"/>
              <a:t>task to exhibit all of the following </a:t>
            </a:r>
            <a:r>
              <a:rPr lang="en-GB" sz="1800" dirty="0" smtClean="0"/>
              <a:t>attributes. </a:t>
            </a:r>
            <a:endParaRPr lang="en-GB" sz="1800" dirty="0"/>
          </a:p>
          <a:p>
            <a:pPr marL="342900" indent="-342900">
              <a:buFont typeface="Arial"/>
              <a:buChar char="•"/>
            </a:pPr>
            <a:endParaRPr lang="en-GB" sz="1800" dirty="0" smtClean="0"/>
          </a:p>
          <a:p>
            <a:pPr marL="342900" indent="-342900">
              <a:buFont typeface="Arial"/>
              <a:buChar char="•"/>
            </a:pPr>
            <a:r>
              <a:rPr lang="en-GB" sz="1800" dirty="0"/>
              <a:t>A</a:t>
            </a:r>
            <a:r>
              <a:rPr lang="en-GB" sz="1800" dirty="0" smtClean="0"/>
              <a:t>t </a:t>
            </a:r>
            <a:r>
              <a:rPr lang="en-GB" sz="1800" dirty="0"/>
              <a:t>least one attribute should apply for a task to be regarded as problem </a:t>
            </a:r>
            <a:r>
              <a:rPr lang="en-GB" sz="1800" dirty="0" smtClean="0"/>
              <a:t>solving.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996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41"/>
            <a:ext cx="8229600" cy="609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412878"/>
                </a:solidFill>
              </a:rPr>
              <a:t>Attributes of Problem solving questions</a:t>
            </a:r>
            <a:endParaRPr lang="en-US" sz="2600" dirty="0">
              <a:solidFill>
                <a:srgbClr val="41287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26777"/>
            <a:ext cx="8229600" cy="4052664"/>
          </a:xfrm>
        </p:spPr>
        <p:txBody>
          <a:bodyPr/>
          <a:lstStyle/>
          <a:p>
            <a:r>
              <a:rPr lang="en-US" sz="1800" dirty="0" smtClean="0"/>
              <a:t>1. </a:t>
            </a:r>
            <a:r>
              <a:rPr lang="en-US" sz="1800" b="1" i="1" dirty="0" smtClean="0"/>
              <a:t>Little or no scaffolding</a:t>
            </a:r>
            <a:r>
              <a:rPr lang="is-IS" sz="1800" dirty="0" smtClean="0"/>
              <a:t>…</a:t>
            </a:r>
          </a:p>
          <a:p>
            <a:pPr marL="342900" indent="-342900">
              <a:buAutoNum type="arabicPeriod"/>
            </a:pPr>
            <a:endParaRPr lang="is-I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is-IS" sz="1800" dirty="0" smtClean="0"/>
              <a:t>little guidance will be provided beyond a start and end point</a:t>
            </a:r>
          </a:p>
          <a:p>
            <a:endParaRPr lang="is-I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is-IS" sz="1800" dirty="0" smtClean="0"/>
              <a:t>mathematical processes required are not explicitly stated</a:t>
            </a:r>
          </a:p>
          <a:p>
            <a:pPr marL="342900" indent="-342900">
              <a:buClr>
                <a:srgbClr val="008CBB"/>
              </a:buClr>
              <a:buFont typeface="Arial"/>
              <a:buChar char="•"/>
            </a:pPr>
            <a:endParaRPr lang="is-IS" sz="1800" b="1" dirty="0" smtClean="0"/>
          </a:p>
          <a:p>
            <a:pPr>
              <a:buClr>
                <a:srgbClr val="008CBB"/>
              </a:buClr>
            </a:pPr>
            <a:endParaRPr lang="is-IS" sz="1800" b="1" dirty="0" smtClean="0"/>
          </a:p>
          <a:p>
            <a:pPr>
              <a:spcAft>
                <a:spcPts val="600"/>
              </a:spcAft>
              <a:buClr>
                <a:srgbClr val="008CBB"/>
              </a:buClr>
            </a:pPr>
            <a:r>
              <a:rPr lang="is-IS" sz="1800" b="1" dirty="0" smtClean="0"/>
              <a:t>For examples see </a:t>
            </a:r>
            <a:r>
              <a:rPr lang="is-IS" sz="1800" b="1" dirty="0" smtClean="0">
                <a:solidFill>
                  <a:srgbClr val="FF0000"/>
                </a:solidFill>
              </a:rPr>
              <a:t>Question 11 AS Maths paper 1 </a:t>
            </a:r>
            <a:r>
              <a:rPr lang="is-IS" sz="1800" b="1" dirty="0" smtClean="0"/>
              <a:t>and </a:t>
            </a:r>
          </a:p>
          <a:p>
            <a:pPr>
              <a:spcAft>
                <a:spcPts val="600"/>
              </a:spcAft>
              <a:buClr>
                <a:srgbClr val="008CBB"/>
              </a:buClr>
            </a:pPr>
            <a:r>
              <a:rPr lang="is-IS" sz="1800" b="1" dirty="0" smtClean="0"/>
              <a:t>Question 6 A-level Maths paper 3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810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533"/>
            <a:ext cx="8229600" cy="64346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7" y="2700866"/>
            <a:ext cx="8344214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0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Key changes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108953"/>
            <a:ext cx="8045200" cy="5029564"/>
          </a:xfrm>
        </p:spPr>
        <p:txBody>
          <a:bodyPr/>
          <a:lstStyle/>
          <a:p>
            <a:r>
              <a:rPr lang="en-GB" dirty="0" smtClean="0"/>
              <a:t>A-levels no longer modular</a:t>
            </a:r>
          </a:p>
          <a:p>
            <a:endParaRPr lang="en-GB" dirty="0"/>
          </a:p>
          <a:p>
            <a:r>
              <a:rPr lang="en-GB" dirty="0" smtClean="0"/>
              <a:t>AS will be a stand-alone qualification</a:t>
            </a:r>
          </a:p>
          <a:p>
            <a:endParaRPr lang="en-GB" dirty="0"/>
          </a:p>
          <a:p>
            <a:r>
              <a:rPr lang="en-GB" dirty="0" smtClean="0"/>
              <a:t>Redevelopment needed </a:t>
            </a:r>
            <a:r>
              <a:rPr lang="en-GB" dirty="0"/>
              <a:t>to better prepare students for higher </a:t>
            </a:r>
            <a:r>
              <a:rPr lang="en-GB" dirty="0" smtClean="0"/>
              <a:t>education</a:t>
            </a:r>
          </a:p>
          <a:p>
            <a:endParaRPr lang="en-GB" dirty="0"/>
          </a:p>
          <a:p>
            <a:r>
              <a:rPr lang="en-GB" dirty="0" smtClean="0"/>
              <a:t>Input from higher education throughout the process</a:t>
            </a:r>
          </a:p>
          <a:p>
            <a:endParaRPr lang="en-GB" dirty="0"/>
          </a:p>
          <a:p>
            <a:r>
              <a:rPr lang="en-GB" dirty="0" smtClean="0"/>
              <a:t>Large data set in AS/A-level Maths</a:t>
            </a:r>
          </a:p>
          <a:p>
            <a:endParaRPr lang="en-GB" dirty="0"/>
          </a:p>
          <a:p>
            <a:r>
              <a:rPr lang="en-GB" dirty="0" smtClean="0"/>
              <a:t>Prescribed content from the </a:t>
            </a:r>
            <a:r>
              <a:rPr lang="en-GB" dirty="0" err="1" smtClean="0"/>
              <a:t>DfE</a:t>
            </a:r>
            <a:r>
              <a:rPr lang="en-GB" dirty="0" smtClean="0"/>
              <a:t> for Maths and partly for Further Maths, confirmed in December 2014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UCAS tariff has changed so that an AS is now worth approximately 40% of an </a:t>
            </a:r>
            <a:r>
              <a:rPr lang="en-GB" dirty="0" smtClean="0"/>
              <a:t>A-level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20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165"/>
            <a:ext cx="8229600" cy="6096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412878"/>
                </a:solidFill>
              </a:rPr>
              <a:t>Attributes of </a:t>
            </a:r>
            <a:r>
              <a:rPr lang="en-US" sz="2600" dirty="0" smtClean="0">
                <a:solidFill>
                  <a:srgbClr val="412878"/>
                </a:solidFill>
              </a:rPr>
              <a:t>Problem solving </a:t>
            </a:r>
            <a:r>
              <a:rPr lang="en-US" sz="2600" dirty="0">
                <a:solidFill>
                  <a:srgbClr val="412878"/>
                </a:solidFill>
              </a:rPr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34247"/>
            <a:ext cx="8229600" cy="4052664"/>
          </a:xfrm>
        </p:spPr>
        <p:txBody>
          <a:bodyPr/>
          <a:lstStyle/>
          <a:p>
            <a:r>
              <a:rPr lang="en-US" sz="1800" dirty="0"/>
              <a:t>6</a:t>
            </a:r>
            <a:r>
              <a:rPr lang="en-US" sz="1800" dirty="0" smtClean="0"/>
              <a:t>. </a:t>
            </a:r>
            <a:r>
              <a:rPr lang="en-US" sz="1800" b="1" i="1" dirty="0" smtClean="0"/>
              <a:t>Two or more processes are required, or the solution requires drawing together different parts of mathematics</a:t>
            </a:r>
          </a:p>
          <a:p>
            <a:endParaRPr lang="en-US" sz="1800" dirty="0"/>
          </a:p>
          <a:p>
            <a:endParaRPr lang="is-IS" sz="1800" b="1" dirty="0"/>
          </a:p>
          <a:p>
            <a:r>
              <a:rPr lang="is-IS" sz="1800" b="1" dirty="0"/>
              <a:t>For example </a:t>
            </a:r>
            <a:r>
              <a:rPr lang="is-IS" sz="1800" b="1" dirty="0" smtClean="0"/>
              <a:t>see </a:t>
            </a:r>
            <a:r>
              <a:rPr lang="is-IS" sz="1800" b="1" dirty="0" smtClean="0">
                <a:solidFill>
                  <a:srgbClr val="FF0000"/>
                </a:solidFill>
              </a:rPr>
              <a:t>Question </a:t>
            </a:r>
            <a:r>
              <a:rPr lang="is-IS" sz="1800" b="1" dirty="0">
                <a:solidFill>
                  <a:srgbClr val="FF0000"/>
                </a:solidFill>
              </a:rPr>
              <a:t>11 </a:t>
            </a:r>
            <a:r>
              <a:rPr lang="is-IS" sz="1800" b="1" dirty="0" smtClean="0">
                <a:solidFill>
                  <a:srgbClr val="FF0000"/>
                </a:solidFill>
              </a:rPr>
              <a:t>AS Maths paper </a:t>
            </a:r>
            <a:r>
              <a:rPr lang="is-IS" sz="1800" b="1" dirty="0">
                <a:solidFill>
                  <a:srgbClr val="FF0000"/>
                </a:solidFill>
              </a:rPr>
              <a:t>1 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106"/>
            <a:ext cx="8229600" cy="6096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412878"/>
                </a:solidFill>
              </a:rPr>
              <a:t>Attributes of </a:t>
            </a:r>
            <a:r>
              <a:rPr lang="en-US" sz="2600" dirty="0" smtClean="0">
                <a:solidFill>
                  <a:srgbClr val="412878"/>
                </a:solidFill>
              </a:rPr>
              <a:t>Problem solving </a:t>
            </a:r>
            <a:r>
              <a:rPr lang="en-US" sz="2600" dirty="0">
                <a:solidFill>
                  <a:srgbClr val="412878"/>
                </a:solidFill>
              </a:rPr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49188"/>
            <a:ext cx="8229600" cy="4052664"/>
          </a:xfrm>
        </p:spPr>
        <p:txBody>
          <a:bodyPr/>
          <a:lstStyle/>
          <a:p>
            <a:r>
              <a:rPr lang="en-US" sz="1800" dirty="0" smtClean="0"/>
              <a:t>2. </a:t>
            </a:r>
            <a:r>
              <a:rPr lang="en-US" sz="1800" b="1" i="1" dirty="0" smtClean="0"/>
              <a:t>Provision for multiple representations</a:t>
            </a:r>
            <a:endParaRPr lang="en-US" sz="1800" dirty="0"/>
          </a:p>
          <a:p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such as use of diagram as well as calculations</a:t>
            </a:r>
          </a:p>
          <a:p>
            <a:endParaRPr lang="is-IS" sz="1800" b="1" dirty="0" smtClean="0"/>
          </a:p>
          <a:p>
            <a:endParaRPr lang="is-IS" sz="1800" b="1" dirty="0"/>
          </a:p>
          <a:p>
            <a:r>
              <a:rPr lang="is-IS" sz="1800" b="1" dirty="0"/>
              <a:t>For example see </a:t>
            </a:r>
            <a:r>
              <a:rPr lang="is-IS" sz="1800" b="1" dirty="0" smtClean="0">
                <a:solidFill>
                  <a:srgbClr val="FF0000"/>
                </a:solidFill>
              </a:rPr>
              <a:t>Question </a:t>
            </a:r>
            <a:r>
              <a:rPr lang="is-IS" sz="1800" b="1" dirty="0">
                <a:solidFill>
                  <a:srgbClr val="FF0000"/>
                </a:solidFill>
              </a:rPr>
              <a:t>15 Maths A-level </a:t>
            </a:r>
            <a:r>
              <a:rPr lang="is-IS" sz="1800" b="1" dirty="0" smtClean="0">
                <a:solidFill>
                  <a:srgbClr val="FF0000"/>
                </a:solidFill>
              </a:rPr>
              <a:t>paper </a:t>
            </a:r>
            <a:r>
              <a:rPr lang="is-IS" sz="1800" b="1" dirty="0">
                <a:solidFill>
                  <a:srgbClr val="FF0000"/>
                </a:solidFill>
              </a:rPr>
              <a:t>3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34" y="1752600"/>
            <a:ext cx="8906506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8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670"/>
            <a:ext cx="8229600" cy="6096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412878"/>
                </a:solidFill>
              </a:rPr>
              <a:t>Attributes of </a:t>
            </a:r>
            <a:r>
              <a:rPr lang="en-US" sz="2600" dirty="0" smtClean="0">
                <a:solidFill>
                  <a:srgbClr val="412878"/>
                </a:solidFill>
              </a:rPr>
              <a:t>Problem solving </a:t>
            </a:r>
            <a:r>
              <a:rPr lang="en-US" sz="2600" dirty="0">
                <a:solidFill>
                  <a:srgbClr val="412878"/>
                </a:solidFill>
              </a:rPr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11835"/>
            <a:ext cx="8229600" cy="4052664"/>
          </a:xfrm>
        </p:spPr>
        <p:txBody>
          <a:bodyPr/>
          <a:lstStyle/>
          <a:p>
            <a:r>
              <a:rPr lang="en-US" sz="1800" dirty="0" smtClean="0"/>
              <a:t>3. </a:t>
            </a:r>
            <a:r>
              <a:rPr lang="en-US" sz="1800" b="1" i="1" dirty="0" smtClean="0"/>
              <a:t>Results and/or methods need to be interpreted and/or evaluated </a:t>
            </a:r>
          </a:p>
          <a:p>
            <a:endParaRPr lang="en-US" sz="18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for example in a real world context</a:t>
            </a:r>
            <a:endParaRPr lang="en-US" sz="1800" dirty="0"/>
          </a:p>
          <a:p>
            <a:endParaRPr lang="is-IS" sz="1800" b="1" dirty="0" smtClean="0"/>
          </a:p>
          <a:p>
            <a:endParaRPr lang="is-IS" sz="1800" b="1" dirty="0"/>
          </a:p>
          <a:p>
            <a:r>
              <a:rPr lang="is-IS" sz="1800" b="1" dirty="0"/>
              <a:t>For example see </a:t>
            </a:r>
            <a:r>
              <a:rPr lang="is-IS" sz="1800" b="1" dirty="0" smtClean="0"/>
              <a:t>Question </a:t>
            </a:r>
            <a:r>
              <a:rPr lang="is-IS" sz="1800" b="1" dirty="0"/>
              <a:t>15 Maths A-level </a:t>
            </a:r>
            <a:r>
              <a:rPr lang="is-IS" sz="1800" b="1" dirty="0" smtClean="0"/>
              <a:t>paper </a:t>
            </a:r>
            <a:r>
              <a:rPr lang="is-IS" sz="1800" b="1" dirty="0"/>
              <a:t>1 </a:t>
            </a:r>
            <a:endParaRPr lang="en-US" sz="1800" b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44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52600"/>
            <a:ext cx="8074325" cy="222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5" y="4367841"/>
            <a:ext cx="8289895" cy="84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694"/>
            <a:ext cx="8229600" cy="6096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412878"/>
                </a:solidFill>
              </a:rPr>
              <a:t>Attributes of </a:t>
            </a:r>
            <a:r>
              <a:rPr lang="en-US" sz="2600" dirty="0" smtClean="0">
                <a:solidFill>
                  <a:srgbClr val="412878"/>
                </a:solidFill>
              </a:rPr>
              <a:t>Problem solving </a:t>
            </a:r>
            <a:r>
              <a:rPr lang="en-US" sz="2600" dirty="0">
                <a:solidFill>
                  <a:srgbClr val="412878"/>
                </a:solidFill>
              </a:rPr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79070"/>
            <a:ext cx="8229600" cy="4052664"/>
          </a:xfrm>
        </p:spPr>
        <p:txBody>
          <a:bodyPr/>
          <a:lstStyle/>
          <a:p>
            <a:r>
              <a:rPr lang="en-US" sz="1800" dirty="0"/>
              <a:t>4</a:t>
            </a:r>
            <a:r>
              <a:rPr lang="en-US" sz="1800" dirty="0" smtClean="0"/>
              <a:t>. </a:t>
            </a:r>
            <a:r>
              <a:rPr lang="en-US" sz="1800" b="1" i="1" dirty="0" smtClean="0"/>
              <a:t>A choice for the candidate of techniques to be used to solve the problem</a:t>
            </a:r>
            <a:endParaRPr lang="en-US" sz="1800" dirty="0"/>
          </a:p>
          <a:p>
            <a:endParaRPr lang="is-IS" sz="1800" b="1" dirty="0" smtClean="0"/>
          </a:p>
          <a:p>
            <a:endParaRPr lang="is-IS" sz="1800" b="1" dirty="0"/>
          </a:p>
          <a:p>
            <a:pPr>
              <a:spcAft>
                <a:spcPts val="600"/>
              </a:spcAft>
            </a:pPr>
            <a:r>
              <a:rPr lang="is-IS" sz="1800" b="1" dirty="0"/>
              <a:t>For </a:t>
            </a:r>
            <a:r>
              <a:rPr lang="is-IS" sz="1800" b="1" dirty="0" smtClean="0"/>
              <a:t>examples </a:t>
            </a:r>
            <a:r>
              <a:rPr lang="is-IS" sz="1800" b="1" dirty="0"/>
              <a:t>see </a:t>
            </a:r>
            <a:r>
              <a:rPr lang="is-IS" sz="1800" b="1" dirty="0" smtClean="0"/>
              <a:t>Question16 (b) (ii) A-level Maths</a:t>
            </a:r>
            <a:r>
              <a:rPr lang="is-IS" sz="1800" b="1" dirty="0"/>
              <a:t> </a:t>
            </a:r>
            <a:r>
              <a:rPr lang="is-IS" sz="1800" b="1" dirty="0" smtClean="0"/>
              <a:t>paper 2</a:t>
            </a:r>
            <a:r>
              <a:rPr lang="is-IS" sz="1800" b="1" dirty="0"/>
              <a:t> </a:t>
            </a:r>
            <a:r>
              <a:rPr lang="is-IS" sz="1800" b="1" dirty="0" smtClean="0"/>
              <a:t>and </a:t>
            </a:r>
          </a:p>
          <a:p>
            <a:pPr>
              <a:spcAft>
                <a:spcPts val="600"/>
              </a:spcAft>
            </a:pPr>
            <a:r>
              <a:rPr lang="is-IS" sz="1800" b="1" dirty="0" smtClean="0">
                <a:solidFill>
                  <a:srgbClr val="FF0000"/>
                </a:solidFill>
              </a:rPr>
              <a:t>Question 7 AS Maths paper 2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4" y="2193985"/>
            <a:ext cx="8238066" cy="196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2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448"/>
            <a:ext cx="8229600" cy="6096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412878"/>
                </a:solidFill>
              </a:rPr>
              <a:t>Attributes of </a:t>
            </a:r>
            <a:r>
              <a:rPr lang="en-US" sz="2600" dirty="0" smtClean="0">
                <a:solidFill>
                  <a:srgbClr val="412878"/>
                </a:solidFill>
              </a:rPr>
              <a:t>Problem solving </a:t>
            </a:r>
            <a:r>
              <a:rPr lang="en-US" sz="2600" dirty="0">
                <a:solidFill>
                  <a:srgbClr val="412878"/>
                </a:solidFill>
              </a:rPr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49188"/>
            <a:ext cx="8229600" cy="4052664"/>
          </a:xfrm>
        </p:spPr>
        <p:txBody>
          <a:bodyPr/>
          <a:lstStyle/>
          <a:p>
            <a:r>
              <a:rPr lang="en-US" sz="1800" dirty="0"/>
              <a:t>5</a:t>
            </a:r>
            <a:r>
              <a:rPr lang="en-US" sz="1800" dirty="0" smtClean="0"/>
              <a:t>. </a:t>
            </a:r>
            <a:r>
              <a:rPr lang="en-US" sz="1800" b="1" i="1" dirty="0" smtClean="0"/>
              <a:t>The solution requires understanding of the processes involved, rather than just application of techniques</a:t>
            </a:r>
            <a:endParaRPr lang="en-US" sz="1800" b="1" i="1" dirty="0"/>
          </a:p>
          <a:p>
            <a:endParaRPr lang="en-US" sz="1800" dirty="0" smtClean="0"/>
          </a:p>
          <a:p>
            <a:endParaRPr lang="is-IS" sz="1800" b="1" dirty="0"/>
          </a:p>
          <a:p>
            <a:pPr>
              <a:spcAft>
                <a:spcPts val="600"/>
              </a:spcAft>
            </a:pPr>
            <a:r>
              <a:rPr lang="is-IS" sz="1800" b="1" dirty="0"/>
              <a:t>For </a:t>
            </a:r>
            <a:r>
              <a:rPr lang="is-IS" sz="1800" b="1" dirty="0" smtClean="0"/>
              <a:t>examples </a:t>
            </a:r>
            <a:r>
              <a:rPr lang="is-IS" sz="1800" b="1" dirty="0"/>
              <a:t>see </a:t>
            </a:r>
            <a:r>
              <a:rPr lang="is-IS" sz="1800" b="1" dirty="0" smtClean="0"/>
              <a:t>Question </a:t>
            </a:r>
            <a:r>
              <a:rPr lang="is-IS" sz="1800" b="1" dirty="0"/>
              <a:t>9  </a:t>
            </a:r>
            <a:r>
              <a:rPr lang="is-IS" sz="1800" b="1" dirty="0" smtClean="0"/>
              <a:t>A-level Maths paper </a:t>
            </a:r>
            <a:r>
              <a:rPr lang="is-IS" sz="1800" b="1" dirty="0"/>
              <a:t>2 </a:t>
            </a:r>
            <a:r>
              <a:rPr lang="is-IS" sz="1800" b="1" dirty="0" smtClean="0"/>
              <a:t>and </a:t>
            </a:r>
          </a:p>
          <a:p>
            <a:pPr>
              <a:spcAft>
                <a:spcPts val="600"/>
              </a:spcAft>
            </a:pPr>
            <a:r>
              <a:rPr lang="is-IS" sz="1800" b="1" dirty="0" smtClean="0">
                <a:solidFill>
                  <a:srgbClr val="FF0000"/>
                </a:solidFill>
              </a:rPr>
              <a:t>Question 8 AS Maths paper 2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566988"/>
            <a:ext cx="8937925" cy="115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2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106"/>
            <a:ext cx="8229600" cy="609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412878"/>
                </a:solidFill>
              </a:rPr>
              <a:t>Problem solving and modelling</a:t>
            </a:r>
            <a:endParaRPr lang="en-US" sz="2600" dirty="0">
              <a:solidFill>
                <a:srgbClr val="41287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04365"/>
            <a:ext cx="8229600" cy="405266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AO3.3, 3.4 and 3.5 all relate specifically to mathematical modelling </a:t>
            </a:r>
          </a:p>
          <a:p>
            <a:pPr>
              <a:buClr>
                <a:srgbClr val="008CBB"/>
              </a:buClr>
            </a:pP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However it with sometimes be the case that unstructured, extended response, problem solving questions will involve the use of mathematical modelling</a:t>
            </a:r>
          </a:p>
          <a:p>
            <a:pPr>
              <a:buClr>
                <a:srgbClr val="008CBB"/>
              </a:buClr>
            </a:pPr>
            <a:endParaRPr lang="en-US" sz="1800" dirty="0" smtClean="0"/>
          </a:p>
          <a:p>
            <a:pPr>
              <a:buClr>
                <a:srgbClr val="008CBB"/>
              </a:buClr>
            </a:pPr>
            <a:endParaRPr lang="en-US" sz="1800" b="1" dirty="0" smtClean="0"/>
          </a:p>
          <a:p>
            <a:pPr>
              <a:buClr>
                <a:srgbClr val="008CBB"/>
              </a:buClr>
            </a:pPr>
            <a:r>
              <a:rPr lang="en-US" sz="1800" b="1" dirty="0" smtClean="0"/>
              <a:t>For example see Question 14 </a:t>
            </a:r>
            <a:r>
              <a:rPr lang="en-US" sz="1800" b="1" dirty="0"/>
              <a:t>A-level </a:t>
            </a:r>
            <a:r>
              <a:rPr lang="en-US" sz="1800" b="1" dirty="0" err="1"/>
              <a:t>Maths</a:t>
            </a:r>
            <a:r>
              <a:rPr lang="en-US" sz="1800" b="1" dirty="0"/>
              <a:t> </a:t>
            </a:r>
            <a:r>
              <a:rPr lang="en-US" sz="1800" b="1" dirty="0" smtClean="0"/>
              <a:t>paper 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28" y="406800"/>
            <a:ext cx="8229600" cy="60960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FF0000"/>
                </a:solidFill>
              </a:rPr>
              <a:t>Key features of the new Maths A-level generally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1504" y="1665144"/>
            <a:ext cx="8071169" cy="4407943"/>
          </a:xfrm>
        </p:spPr>
        <p:txBody>
          <a:bodyPr/>
          <a:lstStyle/>
          <a:p>
            <a:r>
              <a:rPr lang="en-GB" sz="1800" b="1" dirty="0" smtClean="0"/>
              <a:t>Key features</a:t>
            </a:r>
          </a:p>
          <a:p>
            <a:endParaRPr lang="en-GB" sz="1800" dirty="0" smtClean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 smtClean="0"/>
              <a:t>The content has been defined for us by the </a:t>
            </a:r>
            <a:r>
              <a:rPr lang="en-GB" sz="1800" dirty="0" err="1" smtClean="0"/>
              <a:t>DfE</a:t>
            </a:r>
            <a:r>
              <a:rPr lang="en-GB" sz="1800" dirty="0" smtClean="0"/>
              <a:t> – this is common across all exam boards.</a:t>
            </a:r>
          </a:p>
          <a:p>
            <a:pPr marL="361950" indent="-361950"/>
            <a:endParaRPr lang="en-GB" sz="1800" dirty="0" smtClean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 smtClean="0"/>
              <a:t>The content for both AS and A-level splits approximately into two-thirds Pure content, one-sixth Mechanics content and one-sixth Statistics.</a:t>
            </a:r>
          </a:p>
          <a:p>
            <a:pPr marL="361950" indent="-361950"/>
            <a:endParaRPr lang="en-GB" sz="1800" dirty="0" smtClean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 smtClean="0"/>
              <a:t>There is no Decision featured in this defined content.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/>
              <a:t>The AS no longer contributes to the A-level, it is a separate qualification</a:t>
            </a:r>
            <a:r>
              <a:rPr lang="en-GB" sz="1800" dirty="0" smtClean="0"/>
              <a:t>.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1800" dirty="0" smtClean="0"/>
              <a:t>First exam for AS </a:t>
            </a:r>
            <a:r>
              <a:rPr lang="en-GB" sz="1800" b="1" dirty="0" smtClean="0"/>
              <a:t>and</a:t>
            </a:r>
            <a:r>
              <a:rPr lang="en-GB" sz="1800" dirty="0" smtClean="0"/>
              <a:t> A-level Maths will be summer 2018.</a:t>
            </a:r>
            <a:endParaRPr lang="en-GB" sz="1800" dirty="0"/>
          </a:p>
          <a:p>
            <a:pPr marL="361950" indent="-361950"/>
            <a:endParaRPr lang="en-GB" sz="1800" dirty="0"/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14472" y="6414096"/>
            <a:ext cx="133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9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408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14" y="470366"/>
            <a:ext cx="8229600" cy="609600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rgbClr val="412878"/>
                </a:solidFill>
              </a:rPr>
              <a:t>Example  </a:t>
            </a:r>
            <a:r>
              <a:rPr lang="en-GB" sz="2600" dirty="0" smtClean="0">
                <a:solidFill>
                  <a:srgbClr val="412878"/>
                </a:solidFill>
              </a:rPr>
              <a:t>AO3: Question 15 AS Maths</a:t>
            </a:r>
            <a:r>
              <a:rPr lang="en-GB" sz="2600" dirty="0">
                <a:solidFill>
                  <a:srgbClr val="412878"/>
                </a:solidFill>
              </a:rPr>
              <a:t> paper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966"/>
            <a:ext cx="9144000" cy="5072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947" y="1079966"/>
            <a:ext cx="1828411" cy="8576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4743825" y="1508766"/>
            <a:ext cx="2293122" cy="5307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467412" y="3615765"/>
            <a:ext cx="2569535" cy="18377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947" y="4457745"/>
            <a:ext cx="1572709" cy="16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Assessment Objective 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3" y="1059678"/>
            <a:ext cx="8764252" cy="48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1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Assessment Objective 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" y="872313"/>
            <a:ext cx="9139309" cy="558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8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Assessment Objective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7" y="1154547"/>
            <a:ext cx="8850906" cy="416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Assessment Objective </a:t>
            </a:r>
            <a:r>
              <a:rPr lang="en-GB" dirty="0" smtClean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4" y="1058334"/>
            <a:ext cx="8808909" cy="50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8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Assessment Objective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8210"/>
            <a:ext cx="9126379" cy="519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4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Assessment Objective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" y="1655764"/>
            <a:ext cx="8954436" cy="455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8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AQA’s philosophy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Top priority: Assessment that will encourage good teaching of mathematics</a:t>
            </a:r>
          </a:p>
          <a:p>
            <a:r>
              <a:rPr lang="en-GB" dirty="0" smtClean="0"/>
              <a:t>Applications with Pure Maths embedded</a:t>
            </a:r>
          </a:p>
          <a:p>
            <a:r>
              <a:rPr lang="en-GB" dirty="0" smtClean="0"/>
              <a:t>Holistic, non-modular approach </a:t>
            </a:r>
            <a:r>
              <a:rPr lang="en-GB" dirty="0"/>
              <a:t>to </a:t>
            </a:r>
            <a:r>
              <a:rPr lang="en-GB" dirty="0" smtClean="0"/>
              <a:t>mathematics</a:t>
            </a:r>
          </a:p>
          <a:p>
            <a:r>
              <a:rPr lang="en-GB" dirty="0" smtClean="0"/>
              <a:t>Problem solving and modelling central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Targets</a:t>
            </a:r>
          </a:p>
          <a:p>
            <a:r>
              <a:rPr lang="en-GB" dirty="0" smtClean="0"/>
              <a:t>Clarity for teachers/ease of delivery in classrooms</a:t>
            </a:r>
          </a:p>
          <a:p>
            <a:r>
              <a:rPr lang="en-GB" dirty="0" smtClean="0"/>
              <a:t>Confidence building </a:t>
            </a:r>
            <a:r>
              <a:rPr lang="en-GB" dirty="0"/>
              <a:t>for students</a:t>
            </a:r>
          </a:p>
          <a:p>
            <a:r>
              <a:rPr lang="en-GB" dirty="0" smtClean="0"/>
              <a:t>Further </a:t>
            </a:r>
            <a:r>
              <a:rPr lang="en-GB" dirty="0"/>
              <a:t>Maths optionality </a:t>
            </a:r>
            <a:r>
              <a:rPr lang="en-GB" dirty="0" smtClean="0"/>
              <a:t>- to suit needs of Higher </a:t>
            </a:r>
            <a:r>
              <a:rPr lang="en-GB" dirty="0"/>
              <a:t>Education, </a:t>
            </a:r>
            <a:r>
              <a:rPr lang="en-GB" dirty="0" smtClean="0"/>
              <a:t>teacher preferences </a:t>
            </a:r>
            <a:r>
              <a:rPr lang="en-GB" dirty="0"/>
              <a:t>and sizes of </a:t>
            </a:r>
            <a:r>
              <a:rPr lang="en-GB" dirty="0" smtClean="0"/>
              <a:t>centres - without loss of holistic approach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172999" y="6128808"/>
            <a:ext cx="886874" cy="134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Strictly confidential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features of our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109142"/>
            <a:ext cx="8045200" cy="53141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We </a:t>
            </a:r>
            <a:r>
              <a:rPr lang="en-GB" dirty="0"/>
              <a:t>have chosen </a:t>
            </a:r>
            <a:r>
              <a:rPr lang="en-GB" dirty="0" smtClean="0"/>
              <a:t>an </a:t>
            </a:r>
            <a:r>
              <a:rPr lang="en-GB" dirty="0"/>
              <a:t>assessment time of 3 hours for AS and 6 hours for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A-level.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Exams of no more than 2 hours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 have split the applications by sections in papers</a:t>
            </a:r>
            <a:r>
              <a:rPr lang="en-GB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Question papers/sections ramp up in difficulty throughout</a:t>
            </a:r>
            <a:endParaRPr lang="en-GB" dirty="0"/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 have allowed calculators in all papers.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 have chosen multiple choice questions to ease the student in</a:t>
            </a:r>
            <a:r>
              <a:rPr lang="en-GB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We have decreased the number of words used in our questions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Our papers look a little different – answer space now directly beneath the question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4800" dirty="0" smtClean="0"/>
              <a:t>STRUCTURE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/>
          <a:lstStyle/>
          <a:p>
            <a:fld id="{9D4704D4-DAEA-4D4A-A9DC-4373E3AC7101}" type="slidenum">
              <a:rPr lang="en-GB" smtClean="0">
                <a:solidFill>
                  <a:srgbClr val="FFFFFF">
                    <a:tint val="75000"/>
                  </a:srgbClr>
                </a:solidFill>
              </a:rPr>
              <a:pPr/>
              <a:t>9</a:t>
            </a:fld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ba5d65d-bea3-4df6-8407-1e1b228e55b1"/>
</p:tagLst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8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7557</TotalTime>
  <Words>2835</Words>
  <Application>Microsoft Office PowerPoint</Application>
  <PresentationFormat>On-screen Show (4:3)</PresentationFormat>
  <Paragraphs>635</Paragraphs>
  <Slides>66</Slides>
  <Notes>39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AQA Chevin Pro Bold</vt:lpstr>
      <vt:lpstr>AQA Chevin Pro Light</vt:lpstr>
      <vt:lpstr>Arial</vt:lpstr>
      <vt:lpstr>Calibri</vt:lpstr>
      <vt:lpstr>Courier New</vt:lpstr>
      <vt:lpstr>AQA Presentation</vt:lpstr>
      <vt:lpstr>1_AQA Presentation</vt:lpstr>
      <vt:lpstr>A-level Mathematics/Further Mathematics Introduction to the New Specification</vt:lpstr>
      <vt:lpstr>PowerPoint Presentation</vt:lpstr>
      <vt:lpstr>PowerPoint Presentation</vt:lpstr>
      <vt:lpstr>Background</vt:lpstr>
      <vt:lpstr>Key changes</vt:lpstr>
      <vt:lpstr>Key features of the new Maths A-level generally</vt:lpstr>
      <vt:lpstr>AQA’s philosophy </vt:lpstr>
      <vt:lpstr>Key features of our development</vt:lpstr>
      <vt:lpstr>PowerPoint Presentation</vt:lpstr>
      <vt:lpstr>Our A-level Maths structure (Content 100% prescribed) </vt:lpstr>
      <vt:lpstr>Our AS Maths structure </vt:lpstr>
      <vt:lpstr>Our A-level Further Maths structure</vt:lpstr>
      <vt:lpstr>Our AS Further Maths structure</vt:lpstr>
      <vt:lpstr>PowerPoint Presentation</vt:lpstr>
      <vt:lpstr>The structure of the papers</vt:lpstr>
      <vt:lpstr>Overarching themes from the DfE</vt:lpstr>
      <vt:lpstr>Assessment Objectives</vt:lpstr>
      <vt:lpstr>Assessment Objective 3</vt:lpstr>
      <vt:lpstr>Problem solving – some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of large data in statistics</vt:lpstr>
      <vt:lpstr>Use of large data in statistics – Guidance from Ofqual</vt:lpstr>
      <vt:lpstr>AQA are using…</vt:lpstr>
      <vt:lpstr>Current status Maths</vt:lpstr>
      <vt:lpstr>Current style mark schemes</vt:lpstr>
      <vt:lpstr>New style mark scheme</vt:lpstr>
      <vt:lpstr>PowerPoint Presentation</vt:lpstr>
      <vt:lpstr>Further Maths – key features generally</vt:lpstr>
      <vt:lpstr>Our proposed 50% Further Maths content</vt:lpstr>
      <vt:lpstr>Further maths content</vt:lpstr>
      <vt:lpstr>Current status Further Maths</vt:lpstr>
      <vt:lpstr>PowerPoint Presentation</vt:lpstr>
      <vt:lpstr>Timeline</vt:lpstr>
      <vt:lpstr>Resources and support from AQA</vt:lpstr>
      <vt:lpstr>Resources and support from AQA</vt:lpstr>
      <vt:lpstr>Resources and support from AQA</vt:lpstr>
      <vt:lpstr>PowerPoint Presentation</vt:lpstr>
      <vt:lpstr>New style Mark Schemes</vt:lpstr>
      <vt:lpstr>PowerPoint Presentation</vt:lpstr>
      <vt:lpstr>Overarching themes from the DfE</vt:lpstr>
      <vt:lpstr>Problem solving cycle</vt:lpstr>
      <vt:lpstr>Some Attributes of Problem solving questions</vt:lpstr>
      <vt:lpstr>Attributes of Problem solving questions</vt:lpstr>
      <vt:lpstr>PowerPoint Presentation</vt:lpstr>
      <vt:lpstr>Attributes of Problem solving questions</vt:lpstr>
      <vt:lpstr>Attributes of Problem solving questions</vt:lpstr>
      <vt:lpstr>PowerPoint Presentation</vt:lpstr>
      <vt:lpstr>Attributes of Problem solving questions</vt:lpstr>
      <vt:lpstr>PowerPoint Presentation</vt:lpstr>
      <vt:lpstr>Attributes of Problem solving questions</vt:lpstr>
      <vt:lpstr>PowerPoint Presentation</vt:lpstr>
      <vt:lpstr>Attributes of Problem solving questions</vt:lpstr>
      <vt:lpstr>PowerPoint Presentation</vt:lpstr>
      <vt:lpstr>Problem solving and modelling</vt:lpstr>
      <vt:lpstr>Example  AO3: Question 15 AS Maths paper 1 </vt:lpstr>
      <vt:lpstr>Assessment Objective 1</vt:lpstr>
      <vt:lpstr>Assessment Objective 2</vt:lpstr>
      <vt:lpstr>Assessment Objective 2</vt:lpstr>
      <vt:lpstr>Assessment Objective 3</vt:lpstr>
      <vt:lpstr>Assessment Objective 3</vt:lpstr>
      <vt:lpstr>Assessment Objective 3</vt:lpstr>
    </vt:vector>
  </TitlesOfParts>
  <Company>AQA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 Reference Group</dc:title>
  <dc:creator>AQA</dc:creator>
  <cp:lastModifiedBy>Marcia Murray</cp:lastModifiedBy>
  <cp:revision>555</cp:revision>
  <cp:lastPrinted>2017-01-11T13:18:41Z</cp:lastPrinted>
  <dcterms:created xsi:type="dcterms:W3CDTF">2014-02-11T15:42:02Z</dcterms:created>
  <dcterms:modified xsi:type="dcterms:W3CDTF">2017-04-10T14:40:22Z</dcterms:modified>
</cp:coreProperties>
</file>