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0" r:id="rId9"/>
    <p:sldId id="262" r:id="rId10"/>
    <p:sldId id="261" r:id="rId11"/>
    <p:sldId id="264" r:id="rId12"/>
    <p:sldId id="263" r:id="rId13"/>
    <p:sldId id="265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6" r:id="rId23"/>
    <p:sldId id="278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95F2C89-15D4-554E-A7C1-165EF99603A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0F37896-D8D2-2043-AEE3-8E51F62417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dvmathsnlcslc.wikispaces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1853866"/>
            <a:ext cx="5446713" cy="2796686"/>
          </a:xfrm>
        </p:spPr>
        <p:txBody>
          <a:bodyPr/>
          <a:lstStyle/>
          <a:p>
            <a:r>
              <a:rPr lang="en-US" dirty="0" smtClean="0"/>
              <a:t>Teaching the New Advanced Higher Mathematics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Monica </a:t>
            </a:r>
            <a:r>
              <a:rPr lang="en-US" sz="2600" b="1" dirty="0" err="1" smtClean="0"/>
              <a:t>Kirson</a:t>
            </a:r>
            <a:r>
              <a:rPr lang="en-US" sz="2600" b="1" dirty="0" smtClean="0"/>
              <a:t> – North Lanarkshire</a:t>
            </a:r>
          </a:p>
          <a:p>
            <a:r>
              <a:rPr lang="en-US" sz="2600" b="1" dirty="0" smtClean="0"/>
              <a:t>Saturday 5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September 2015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2493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- </a:t>
            </a:r>
            <a:r>
              <a:rPr lang="en-US" sz="6000" b="1" dirty="0" smtClean="0"/>
              <a:t>Diagnostic Papers</a:t>
            </a:r>
            <a:endParaRPr lang="en-US" sz="6000" dirty="0"/>
          </a:p>
        </p:txBody>
      </p:sp>
      <p:pic>
        <p:nvPicPr>
          <p:cNvPr id="3" name="Picture 2" descr="Screen Shot 2015-09-04 at 19.3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752"/>
            <a:ext cx="9144000" cy="24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Revision Materials</a:t>
            </a:r>
          </a:p>
          <a:p>
            <a:endParaRPr lang="en-US" dirty="0"/>
          </a:p>
          <a:p>
            <a:r>
              <a:rPr lang="en-US" dirty="0"/>
              <a:t>Unit 1 – Methods in Algebra &amp; Calculus</a:t>
            </a:r>
          </a:p>
          <a:p>
            <a:r>
              <a:rPr lang="en-US" dirty="0"/>
              <a:t>Unit 2 – Applications of Algebra &amp; Calculus</a:t>
            </a:r>
          </a:p>
          <a:p>
            <a:r>
              <a:rPr lang="en-US" dirty="0"/>
              <a:t>Unit 3 – Geometry, Proof &amp; Systems of Equations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</p:spPr>
        <p:txBody>
          <a:bodyPr/>
          <a:lstStyle/>
          <a:p>
            <a:r>
              <a:rPr lang="en-US" sz="4400" b="1" dirty="0" smtClean="0"/>
              <a:t>Advanced Higher Mathematics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148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</a:t>
            </a:r>
            <a:r>
              <a:rPr lang="en-US" sz="6000" b="1" dirty="0" smtClean="0"/>
              <a:t>Revision Materials</a:t>
            </a:r>
            <a:endParaRPr lang="en-US" sz="6000" dirty="0"/>
          </a:p>
        </p:txBody>
      </p:sp>
      <p:pic>
        <p:nvPicPr>
          <p:cNvPr id="3" name="Picture 2" descr="Screen Shot 2015-09-04 at 19.4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136"/>
            <a:ext cx="9144000" cy="46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</a:t>
            </a:r>
            <a:r>
              <a:rPr lang="en-US" sz="6000" b="1" dirty="0" smtClean="0"/>
              <a:t>Revision Materials</a:t>
            </a:r>
            <a:endParaRPr lang="en-US" sz="6000" dirty="0"/>
          </a:p>
        </p:txBody>
      </p:sp>
      <p:pic>
        <p:nvPicPr>
          <p:cNvPr id="4" name="Picture 3" descr="Screen Shot 2015-09-04 at 19.5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0"/>
            <a:ext cx="9144000" cy="28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</a:t>
            </a:r>
            <a:r>
              <a:rPr lang="en-US" sz="6000" b="1" dirty="0" smtClean="0"/>
              <a:t>Revision Materials</a:t>
            </a:r>
            <a:endParaRPr lang="en-US" sz="6000" dirty="0"/>
          </a:p>
        </p:txBody>
      </p:sp>
      <p:pic>
        <p:nvPicPr>
          <p:cNvPr id="5" name="Picture 4" descr="Screen Shot 2015-09-04 at 19.5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656"/>
            <a:ext cx="9144000" cy="4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242" y="1915517"/>
            <a:ext cx="8019941" cy="428961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Unit Assessments - </a:t>
            </a:r>
            <a:r>
              <a:rPr lang="en-US" sz="3200" b="1" dirty="0"/>
              <a:t>Unit-By-Unit </a:t>
            </a:r>
            <a:r>
              <a:rPr lang="en-US" sz="3200" b="1" dirty="0" smtClean="0"/>
              <a:t>Approach</a:t>
            </a:r>
          </a:p>
          <a:p>
            <a:endParaRPr lang="en-US" dirty="0"/>
          </a:p>
          <a:p>
            <a:r>
              <a:rPr lang="en-US" dirty="0" smtClean="0"/>
              <a:t>SQA Pack 1 – 1</a:t>
            </a:r>
            <a:r>
              <a:rPr lang="en-US" baseline="30000" dirty="0" smtClean="0"/>
              <a:t>st</a:t>
            </a:r>
            <a:r>
              <a:rPr lang="en-US" dirty="0" smtClean="0"/>
              <a:t> Assessment Opportunity</a:t>
            </a:r>
            <a:endParaRPr lang="en-US" dirty="0"/>
          </a:p>
          <a:p>
            <a:r>
              <a:rPr lang="en-US" dirty="0"/>
              <a:t>SQA Pack </a:t>
            </a:r>
            <a:r>
              <a:rPr lang="en-US" dirty="0" smtClean="0"/>
              <a:t>2 – 2</a:t>
            </a:r>
            <a:r>
              <a:rPr lang="en-US" baseline="30000" dirty="0" smtClean="0"/>
              <a:t>nd</a:t>
            </a:r>
            <a:r>
              <a:rPr lang="en-US" dirty="0" smtClean="0"/>
              <a:t> Assessment Opportunity</a:t>
            </a:r>
            <a:endParaRPr lang="en-US" dirty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Assessment – 3</a:t>
            </a:r>
            <a:r>
              <a:rPr lang="en-US" baseline="30000" dirty="0" smtClean="0"/>
              <a:t>rd</a:t>
            </a:r>
            <a:r>
              <a:rPr lang="en-US" dirty="0" smtClean="0"/>
              <a:t> Assessment Opportunity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</p:spPr>
        <p:txBody>
          <a:bodyPr/>
          <a:lstStyle/>
          <a:p>
            <a:r>
              <a:rPr lang="en-US" sz="4400" b="1" dirty="0" smtClean="0"/>
              <a:t>Advanced Higher Mathematics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825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</a:t>
            </a:r>
            <a:r>
              <a:rPr lang="en-US" sz="6000" b="1" dirty="0" smtClean="0"/>
              <a:t>Assessment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008" y="1934761"/>
            <a:ext cx="8119450" cy="428961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3</a:t>
            </a:r>
            <a:r>
              <a:rPr lang="en-US" sz="3200" b="1" baseline="30000" dirty="0" smtClean="0"/>
              <a:t>rd</a:t>
            </a:r>
            <a:r>
              <a:rPr lang="en-US" sz="3200" b="1" dirty="0" smtClean="0"/>
              <a:t> Assessment – Unit-By-Unit Approach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Unit 1 – Methods in Algebra &amp; Calculus</a:t>
            </a:r>
          </a:p>
          <a:p>
            <a:r>
              <a:rPr lang="en-US" dirty="0" smtClean="0"/>
              <a:t>Unit 2 – Applications of Algebra &amp; Calculus</a:t>
            </a:r>
          </a:p>
          <a:p>
            <a:r>
              <a:rPr lang="en-US" dirty="0" smtClean="0"/>
              <a:t>Unit 3 – Geometry, Proof &amp; Systems of Equations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All 3</a:t>
            </a:r>
            <a:r>
              <a:rPr lang="en-US" baseline="30000" dirty="0" smtClean="0"/>
              <a:t>rd</a:t>
            </a:r>
            <a:r>
              <a:rPr lang="en-US" dirty="0" smtClean="0"/>
              <a:t> Assessments have been sent to SQA for Prior Verification and will be live for all to use in near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Pupil Record Grids</a:t>
            </a:r>
            <a:endParaRPr lang="en-US" sz="6000" dirty="0"/>
          </a:p>
        </p:txBody>
      </p:sp>
      <p:pic>
        <p:nvPicPr>
          <p:cNvPr id="5" name="Picture 4" descr="Screen Shot 2015-09-04 at 21.3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15" y="1452282"/>
            <a:ext cx="5537715" cy="54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Prelims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19968" y="2319642"/>
            <a:ext cx="6253132" cy="3299546"/>
          </a:xfrm>
        </p:spPr>
        <p:txBody>
          <a:bodyPr>
            <a:normAutofit/>
          </a:bodyPr>
          <a:lstStyle/>
          <a:p>
            <a:r>
              <a:rPr lang="en-US" dirty="0" smtClean="0"/>
              <a:t>Prelim A – Units 1 and 2</a:t>
            </a:r>
          </a:p>
          <a:p>
            <a:r>
              <a:rPr lang="en-US" dirty="0"/>
              <a:t>Prelim </a:t>
            </a:r>
            <a:r>
              <a:rPr lang="en-US" dirty="0" smtClean="0"/>
              <a:t>B </a:t>
            </a:r>
            <a:r>
              <a:rPr lang="en-US" dirty="0"/>
              <a:t>– Units 1 and </a:t>
            </a:r>
            <a:r>
              <a:rPr lang="en-US" dirty="0" smtClean="0"/>
              <a:t>2 (mostly)</a:t>
            </a:r>
            <a:endParaRPr lang="en-US" dirty="0"/>
          </a:p>
          <a:p>
            <a:r>
              <a:rPr lang="en-US" dirty="0"/>
              <a:t>Prelim </a:t>
            </a:r>
            <a:r>
              <a:rPr lang="en-US" dirty="0" smtClean="0"/>
              <a:t>C </a:t>
            </a:r>
            <a:r>
              <a:rPr lang="en-US" dirty="0"/>
              <a:t>– Units 1 and </a:t>
            </a:r>
            <a:r>
              <a:rPr lang="en-US" dirty="0" smtClean="0"/>
              <a:t>2 (mostly)</a:t>
            </a:r>
          </a:p>
          <a:p>
            <a:r>
              <a:rPr lang="en-US" dirty="0" smtClean="0"/>
              <a:t>Additional Question Bank </a:t>
            </a:r>
            <a:r>
              <a:rPr lang="en-US" dirty="0"/>
              <a:t>– </a:t>
            </a:r>
            <a:r>
              <a:rPr lang="en-US" dirty="0" smtClean="0"/>
              <a:t>Unit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27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Past Papers 2010 to 2015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008" y="1934761"/>
            <a:ext cx="8119450" cy="428961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Web Based – Wiki Space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Sorted into topics</a:t>
            </a:r>
          </a:p>
          <a:p>
            <a:r>
              <a:rPr lang="en-US" dirty="0" smtClean="0"/>
              <a:t>Full solutions (with commentaries)</a:t>
            </a:r>
          </a:p>
          <a:p>
            <a:r>
              <a:rPr lang="en-US" dirty="0" smtClean="0"/>
              <a:t>Graded according to difficulties within topics</a:t>
            </a:r>
          </a:p>
        </p:txBody>
      </p:sp>
    </p:spTree>
    <p:extLst>
      <p:ext uri="{BB962C8B-B14F-4D97-AF65-F5344CB8AC3E}">
        <p14:creationId xmlns:p14="http://schemas.microsoft.com/office/powerpoint/2010/main" val="28121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Advanced Higher Mathematics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23" y="1761565"/>
            <a:ext cx="6057420" cy="42896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Record of Work</a:t>
            </a:r>
          </a:p>
          <a:p>
            <a:r>
              <a:rPr lang="en-US" dirty="0" smtClean="0"/>
              <a:t>Diagnostic Papers for each Unit</a:t>
            </a:r>
          </a:p>
          <a:p>
            <a:r>
              <a:rPr lang="en-US" dirty="0" smtClean="0"/>
              <a:t>Revision Materials for each Unit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Assessment – Unit 1, 2 and 3</a:t>
            </a:r>
          </a:p>
          <a:p>
            <a:r>
              <a:rPr lang="en-US" dirty="0" smtClean="0"/>
              <a:t>Pupil Record Grid – Unit 1, 2 and 3</a:t>
            </a:r>
          </a:p>
          <a:p>
            <a:r>
              <a:rPr lang="en-US" dirty="0" smtClean="0"/>
              <a:t>3 Prelim Papers plus additional bank</a:t>
            </a:r>
          </a:p>
          <a:p>
            <a:r>
              <a:rPr lang="en-US" dirty="0" smtClean="0"/>
              <a:t>Past Papers 2010 to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Past Papers 2010 to 2014</a:t>
            </a:r>
            <a:endParaRPr lang="en-US" sz="6000" dirty="0"/>
          </a:p>
        </p:txBody>
      </p:sp>
      <p:pic>
        <p:nvPicPr>
          <p:cNvPr id="5" name="Picture 4" descr="Screen Shot 2015-09-04 at 21.4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816"/>
            <a:ext cx="9144000" cy="4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Past Papers 2010 to 2014</a:t>
            </a:r>
            <a:endParaRPr lang="en-US" sz="6000" dirty="0"/>
          </a:p>
        </p:txBody>
      </p:sp>
      <p:pic>
        <p:nvPicPr>
          <p:cNvPr id="5" name="Picture 4" descr="Screen Shot 2015-09-04 at 21.5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" y="1565592"/>
            <a:ext cx="4330700" cy="4406900"/>
          </a:xfrm>
          <a:prstGeom prst="rect">
            <a:avLst/>
          </a:prstGeom>
        </p:spPr>
      </p:pic>
      <p:pic>
        <p:nvPicPr>
          <p:cNvPr id="6" name="Picture 5" descr="Screen Shot 2015-09-04 at 21.51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00" y="1803400"/>
            <a:ext cx="4292600" cy="5054600"/>
          </a:xfrm>
          <a:prstGeom prst="rect">
            <a:avLst/>
          </a:prstGeom>
        </p:spPr>
      </p:pic>
      <p:pic>
        <p:nvPicPr>
          <p:cNvPr id="7" name="Picture 6" descr="Screen Shot 2015-09-04 at 21.53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52282"/>
            <a:ext cx="43053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04 at 22.1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5" y="0"/>
            <a:ext cx="6712085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2597453" cy="68371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AHMaths</a:t>
            </a:r>
            <a:endParaRPr lang="en-US" sz="4000" b="1" dirty="0"/>
          </a:p>
          <a:p>
            <a:r>
              <a:rPr lang="en-US" sz="4000" b="1" dirty="0" smtClean="0"/>
              <a:t>Past Papers</a:t>
            </a:r>
          </a:p>
          <a:p>
            <a:r>
              <a:rPr lang="en-US" sz="4000" b="1" dirty="0" smtClean="0"/>
              <a:t>(solutions)</a:t>
            </a:r>
          </a:p>
        </p:txBody>
      </p:sp>
    </p:spTree>
    <p:extLst>
      <p:ext uri="{BB962C8B-B14F-4D97-AF65-F5344CB8AC3E}">
        <p14:creationId xmlns:p14="http://schemas.microsoft.com/office/powerpoint/2010/main" val="29542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68"/>
            <a:ext cx="3684590" cy="68772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AHMaths</a:t>
            </a:r>
            <a:endParaRPr lang="en-US" sz="4000" b="1" dirty="0"/>
          </a:p>
          <a:p>
            <a:r>
              <a:rPr lang="en-US" sz="4000" b="1" dirty="0" smtClean="0"/>
              <a:t>Past Papers</a:t>
            </a:r>
          </a:p>
          <a:p>
            <a:r>
              <a:rPr lang="en-US" sz="4000" b="1" dirty="0" smtClean="0"/>
              <a:t>(solutions)</a:t>
            </a:r>
            <a:endParaRPr lang="en-US" sz="6000" dirty="0"/>
          </a:p>
        </p:txBody>
      </p:sp>
      <p:pic>
        <p:nvPicPr>
          <p:cNvPr id="2" name="Picture 1" descr="Screen Shot 2015-09-04 at 22.2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90" y="0"/>
            <a:ext cx="5459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Past Papers 2010 to 2015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008" y="2531319"/>
            <a:ext cx="8119450" cy="3107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Web Based – Wiki Space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635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advmathsnlcslc.wikispaces.com</a:t>
            </a:r>
            <a:endParaRPr lang="en-US" dirty="0"/>
          </a:p>
          <a:p>
            <a:pPr marL="635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9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2578672"/>
            <a:ext cx="5446713" cy="2110376"/>
          </a:xfrm>
        </p:spPr>
        <p:txBody>
          <a:bodyPr/>
          <a:lstStyle/>
          <a:p>
            <a:r>
              <a:rPr lang="en-US" dirty="0" smtClean="0"/>
              <a:t>Thank you for your time and attention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Monica </a:t>
            </a:r>
            <a:r>
              <a:rPr lang="en-US" sz="2600" b="1" dirty="0" err="1" smtClean="0"/>
              <a:t>Kirson</a:t>
            </a:r>
            <a:endParaRPr lang="en-US" sz="2600" b="1" dirty="0"/>
          </a:p>
          <a:p>
            <a:r>
              <a:rPr lang="en-US" sz="2600" b="1" dirty="0" err="1" smtClean="0"/>
              <a:t>kirsonm@ourladys.n-lanark.sch.uk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0097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08" y="1819297"/>
            <a:ext cx="8119450" cy="428961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Record of Work</a:t>
            </a:r>
          </a:p>
          <a:p>
            <a:pPr lvl="1"/>
            <a:r>
              <a:rPr lang="en-US" b="1" i="1" dirty="0" err="1" smtClean="0"/>
              <a:t>Maths</a:t>
            </a:r>
            <a:r>
              <a:rPr lang="en-US" b="1" i="1" dirty="0" smtClean="0"/>
              <a:t> in Action Book</a:t>
            </a:r>
          </a:p>
          <a:p>
            <a:pPr lvl="1"/>
            <a:r>
              <a:rPr lang="en-US" b="1" i="1" dirty="0" err="1" smtClean="0"/>
              <a:t>TeeJay</a:t>
            </a:r>
            <a:r>
              <a:rPr lang="en-US" b="1" i="1" dirty="0" smtClean="0"/>
              <a:t> 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Unit 1 – Methods in Algebra &amp; Calculus</a:t>
            </a:r>
          </a:p>
          <a:p>
            <a:r>
              <a:rPr lang="en-US" dirty="0" smtClean="0"/>
              <a:t>Unit 2 – Applications of Algebra &amp; Calculus</a:t>
            </a:r>
          </a:p>
          <a:p>
            <a:r>
              <a:rPr lang="en-US" dirty="0" smtClean="0"/>
              <a:t>Unit 3 – Geometry, Proof &amp; Systems of Equations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</p:spPr>
        <p:txBody>
          <a:bodyPr/>
          <a:lstStyle/>
          <a:p>
            <a:r>
              <a:rPr lang="en-US" sz="4400" b="1" dirty="0" smtClean="0"/>
              <a:t>Advanced Higher Mathematics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010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</a:t>
            </a:r>
            <a:r>
              <a:rPr lang="en-US" sz="6000" b="1" dirty="0" smtClean="0"/>
              <a:t>Record of Work</a:t>
            </a:r>
            <a:endParaRPr lang="en-US" sz="6000" dirty="0"/>
          </a:p>
        </p:txBody>
      </p:sp>
      <p:pic>
        <p:nvPicPr>
          <p:cNvPr id="5" name="Picture 4" descr="Screen Shot 2015-09-04 at 20.1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4" y="1441644"/>
            <a:ext cx="9155656" cy="46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</a:t>
            </a:r>
            <a:r>
              <a:rPr lang="en-US" sz="6000" b="1" dirty="0" smtClean="0"/>
              <a:t>Record of Work</a:t>
            </a:r>
            <a:endParaRPr lang="en-US" sz="6000" dirty="0"/>
          </a:p>
        </p:txBody>
      </p:sp>
      <p:pic>
        <p:nvPicPr>
          <p:cNvPr id="7" name="Picture 6" descr="Screen Shot 2015-09-04 at 20.1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5" y="1420966"/>
            <a:ext cx="8528626" cy="54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– </a:t>
            </a:r>
            <a:r>
              <a:rPr lang="en-US" sz="6000" b="1" dirty="0" smtClean="0"/>
              <a:t>Record of Work</a:t>
            </a:r>
            <a:endParaRPr lang="en-US" sz="6000" dirty="0"/>
          </a:p>
        </p:txBody>
      </p:sp>
      <p:pic>
        <p:nvPicPr>
          <p:cNvPr id="3" name="Picture 2" descr="Screen Shot 2015-09-04 at 20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" y="1428943"/>
            <a:ext cx="9090520" cy="53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02" y="1761565"/>
            <a:ext cx="8039182" cy="4289611"/>
          </a:xfrm>
        </p:spPr>
        <p:txBody>
          <a:bodyPr/>
          <a:lstStyle/>
          <a:p>
            <a:r>
              <a:rPr lang="en-US" sz="3200" b="1" dirty="0" smtClean="0"/>
              <a:t>Diagnostic Papers</a:t>
            </a:r>
          </a:p>
          <a:p>
            <a:endParaRPr lang="en-US" dirty="0"/>
          </a:p>
          <a:p>
            <a:r>
              <a:rPr lang="en-US" dirty="0"/>
              <a:t>Unit 1 – Methods in Algebra &amp; Calculus</a:t>
            </a:r>
          </a:p>
          <a:p>
            <a:r>
              <a:rPr lang="en-US" dirty="0"/>
              <a:t>Unit 2 – Applications of Algebra &amp; Calculus</a:t>
            </a:r>
          </a:p>
          <a:p>
            <a:r>
              <a:rPr lang="en-US" dirty="0"/>
              <a:t>Unit 3 – Geometry, Proof &amp; Systems of Equations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</p:spPr>
        <p:txBody>
          <a:bodyPr/>
          <a:lstStyle/>
          <a:p>
            <a:r>
              <a:rPr lang="en-US" sz="4400" b="1" dirty="0" smtClean="0"/>
              <a:t>Advanced Higher Mathematics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108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- </a:t>
            </a:r>
            <a:r>
              <a:rPr lang="en-US" sz="6000" b="1" dirty="0" smtClean="0"/>
              <a:t>Diagnostic Papers</a:t>
            </a:r>
            <a:endParaRPr lang="en-US" sz="6000" dirty="0"/>
          </a:p>
        </p:txBody>
      </p:sp>
      <p:pic>
        <p:nvPicPr>
          <p:cNvPr id="8" name="Picture 7" descr="Screen Shot 2015-09-04 at 19.28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472"/>
            <a:ext cx="9144000" cy="22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4" y="40341"/>
            <a:ext cx="8677421" cy="1411941"/>
          </a:xfrm>
        </p:spPr>
        <p:txBody>
          <a:bodyPr/>
          <a:lstStyle/>
          <a:p>
            <a:r>
              <a:rPr lang="en-US" sz="4000" b="1" dirty="0" err="1" smtClean="0"/>
              <a:t>AHMaths</a:t>
            </a:r>
            <a:r>
              <a:rPr lang="en-US" sz="4000" b="1" dirty="0" smtClean="0"/>
              <a:t> - </a:t>
            </a:r>
            <a:r>
              <a:rPr lang="en-US" sz="6000" b="1" dirty="0" smtClean="0"/>
              <a:t>Diagnostic Papers</a:t>
            </a:r>
            <a:endParaRPr lang="en-US" sz="6000" dirty="0"/>
          </a:p>
        </p:txBody>
      </p:sp>
      <p:pic>
        <p:nvPicPr>
          <p:cNvPr id="4" name="Picture 3" descr="Screen Shot 2015-09-04 at 19.4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400"/>
            <a:ext cx="9144000" cy="14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230</TotalTime>
  <Words>405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Candara</vt:lpstr>
      <vt:lpstr>Mistral</vt:lpstr>
      <vt:lpstr>Infusion</vt:lpstr>
      <vt:lpstr>Teaching the New Advanced Higher Mathematics Course</vt:lpstr>
      <vt:lpstr>Advanced Higher Mathematics</vt:lpstr>
      <vt:lpstr>Advanced Higher Mathematics</vt:lpstr>
      <vt:lpstr>AHMaths – Record of Work</vt:lpstr>
      <vt:lpstr>AHMaths – Record of Work</vt:lpstr>
      <vt:lpstr>AHMaths – Record of Work</vt:lpstr>
      <vt:lpstr>Advanced Higher Mathematics</vt:lpstr>
      <vt:lpstr>AHMaths - Diagnostic Papers</vt:lpstr>
      <vt:lpstr>AHMaths - Diagnostic Papers</vt:lpstr>
      <vt:lpstr>AHMaths - Diagnostic Papers</vt:lpstr>
      <vt:lpstr>Advanced Higher Mathematics</vt:lpstr>
      <vt:lpstr>AHMaths – Revision Materials</vt:lpstr>
      <vt:lpstr>AHMaths – Revision Materials</vt:lpstr>
      <vt:lpstr>AHMaths – Revision Materials</vt:lpstr>
      <vt:lpstr>Advanced Higher Mathematics</vt:lpstr>
      <vt:lpstr>AHMaths – 3rd Assessment</vt:lpstr>
      <vt:lpstr>AHMaths – Pupil Record Grids</vt:lpstr>
      <vt:lpstr>AHMaths – Prelims</vt:lpstr>
      <vt:lpstr>AHMaths – Past Papers 2010 to 2015</vt:lpstr>
      <vt:lpstr>AHMaths – Past Papers 2010 to 2014</vt:lpstr>
      <vt:lpstr>AHMaths – Past Papers 2010 to 2014</vt:lpstr>
      <vt:lpstr>PowerPoint Presentation</vt:lpstr>
      <vt:lpstr>PowerPoint Presentation</vt:lpstr>
      <vt:lpstr>AHMaths – Past Papers 2010 to 2015</vt:lpstr>
      <vt:lpstr>Thank you for your time and attention 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the New Advanced Higher Mathematics Course</dc:title>
  <dc:creator>Client Administrator</dc:creator>
  <cp:lastModifiedBy>Marcia Murray</cp:lastModifiedBy>
  <cp:revision>40</cp:revision>
  <dcterms:created xsi:type="dcterms:W3CDTF">2015-09-04T17:49:33Z</dcterms:created>
  <dcterms:modified xsi:type="dcterms:W3CDTF">2015-09-07T14:41:26Z</dcterms:modified>
</cp:coreProperties>
</file>