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80" r:id="rId19"/>
    <p:sldId id="279" r:id="rId20"/>
    <p:sldId id="278" r:id="rId21"/>
    <p:sldId id="28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61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430678-07C7-4DAE-A622-C6A77D92A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950A80B-15E7-446B-A959-01EE727CA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0A7598-CE60-4D7A-8FE3-5AA76DDEF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22D0-7689-45F9-A049-0A622131C085}" type="datetimeFigureOut">
              <a:rPr lang="en-GB" smtClean="0"/>
              <a:t>29/06/2018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6E3E83-57AF-49D5-B50F-11D7C021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3763A9-9BDA-4A8E-8081-BC1EBDBFE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34ED-2B35-4382-AABF-2089690AC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78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A73B68-ABCB-4CAD-A856-BDE7367AA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8DFF7BF-7122-41A9-9993-5D151E748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A89C53-1A76-4E21-9EC8-7866BB445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22D0-7689-45F9-A049-0A622131C085}" type="datetimeFigureOut">
              <a:rPr lang="en-GB" smtClean="0"/>
              <a:t>29/06/2018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435CAE-0E41-401D-8E28-BACF4C994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CDE908-E5FF-4B7E-AFFC-1C22B093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34ED-2B35-4382-AABF-2089690AC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50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FDB9E75-B93D-4788-9F01-3F5585CE34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75E02F0-BACF-4759-B805-95FDC0301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5D9F49-C84E-4AD8-A23A-4A1D4F80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22D0-7689-45F9-A049-0A622131C085}" type="datetimeFigureOut">
              <a:rPr lang="en-GB" smtClean="0"/>
              <a:t>29/06/2018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FCE082-7479-48C4-9B89-9E123368F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EF66CA-956B-4867-BC4E-36D045107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34ED-2B35-4382-AABF-2089690AC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75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6A5789-300B-49A5-9DAE-552A60EF5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6BD67E-7A3C-46B2-B3EE-B0605F8DD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F6C279-854F-409C-9681-220C97583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22D0-7689-45F9-A049-0A622131C085}" type="datetimeFigureOut">
              <a:rPr lang="en-GB" smtClean="0"/>
              <a:t>29/06/2018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3824A1-6029-4BF8-A5D7-139A1C992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B0AF67C-DDC2-4783-844A-2F6A2DCEA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34ED-2B35-4382-AABF-2089690AC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8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09F0D1-942C-4F30-B634-2530E0C6E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F83B852-D896-42F3-AEC6-2DE38A939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0663E2-6B4A-4A81-9F86-80251C9DD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22D0-7689-45F9-A049-0A622131C085}" type="datetimeFigureOut">
              <a:rPr lang="en-GB" smtClean="0"/>
              <a:t>29/06/2018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8E339A-42B2-4006-B950-198741A7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1359D1-5793-4A58-AD10-CB462F354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34ED-2B35-4382-AABF-2089690AC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32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1E017A-E3BD-4E17-9914-1B8C1EBEA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C1F999-391A-4980-B4D9-D347EA9BA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DB802A3-4B6C-432F-B83A-6316AE5DF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FCD3C1-2009-4A2D-97AC-CE3E98EC4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22D0-7689-45F9-A049-0A622131C085}" type="datetimeFigureOut">
              <a:rPr lang="en-GB" smtClean="0"/>
              <a:t>29/06/2018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178584-3515-404C-B34B-68AA8FD45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CB39CA-80D2-4BAA-A54C-081A8BC1A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34ED-2B35-4382-AABF-2089690AC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38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54722D-0387-487C-ABD6-771A053CB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46E08AD-3F7A-4C8F-A44C-47A30B6AC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2581ED3-331F-4707-98B5-1562CDD49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A008467-1507-4CB2-AA77-E7BE7825A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A784AC2-5E97-4651-951F-E5FAF6EBF3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8836563-6C86-47B8-840B-9EB0B11F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22D0-7689-45F9-A049-0A622131C085}" type="datetimeFigureOut">
              <a:rPr lang="en-GB" smtClean="0"/>
              <a:t>29/06/2018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788A163-4442-402F-9953-663E374AA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77EBCE9-61EA-4A58-8806-7768CCB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34ED-2B35-4382-AABF-2089690AC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00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C5431B-A62D-4DA3-85B9-FB9FCC672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C5EEFEC-413A-46B8-A99C-8BBC2FC30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22D0-7689-45F9-A049-0A622131C085}" type="datetimeFigureOut">
              <a:rPr lang="en-GB" smtClean="0"/>
              <a:t>29/06/2018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3B903AB-DE58-49A4-8914-F0EE7A4A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15F4872-31E9-4587-9396-13F4E2B6F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34ED-2B35-4382-AABF-2089690AC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17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7902CE1-EEA9-45F6-BE1F-5D01CBF93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22D0-7689-45F9-A049-0A622131C085}" type="datetimeFigureOut">
              <a:rPr lang="en-GB" smtClean="0"/>
              <a:t>29/06/2018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CEB1EEC-A220-4E74-B974-9657B7587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DD6A9C3-DDB8-4A6B-816B-D62D6BE52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34ED-2B35-4382-AABF-2089690AC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9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6ECE34-B5CD-4E3A-9393-22FD9743B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3A3B12-5684-41C8-BB4E-D48E90582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6846549-7589-43B0-8B06-2C7699DFD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942B1A-7991-462A-91C7-9EBDE3CBB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22D0-7689-45F9-A049-0A622131C085}" type="datetimeFigureOut">
              <a:rPr lang="en-GB" smtClean="0"/>
              <a:t>29/06/2018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59BCCCC-8AFA-48BF-8B49-4162B6F92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B0BB770-A6FB-4858-84F2-C1BC7CCFB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34ED-2B35-4382-AABF-2089690AC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65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3AC1F2-C9C9-40A4-987E-8104F4D5A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C967BF2-5C99-42FE-87F2-1E4FE9F7ED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F9DB2D4-ACEE-4E73-A883-C1198B806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70CC691-D90C-43D1-BFD7-AD193999B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22D0-7689-45F9-A049-0A622131C085}" type="datetimeFigureOut">
              <a:rPr lang="en-GB" smtClean="0"/>
              <a:t>29/06/2018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50979D7-1B6D-4253-B451-ADAE7C92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BE722BD-1F6D-4EA4-92E9-B34A22801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34ED-2B35-4382-AABF-2089690AC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25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D13E292-6147-42B1-B12A-46AFD73D4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578DD02-9095-4134-82FC-9FE9B92DB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89B5E1-5C4A-40B0-B15F-57A2E4F8B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22D0-7689-45F9-A049-0A622131C085}" type="datetimeFigureOut">
              <a:rPr lang="en-GB" smtClean="0"/>
              <a:t>29/06/2018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751908-FC1A-495D-964F-B638A7BC0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16262D-AF73-4048-94DC-0EE712D60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34ED-2B35-4382-AABF-2089690AC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08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891" y="1853552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6077" y="1201811"/>
            <a:ext cx="1224834" cy="89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902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891" y="1853552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054" y="2816838"/>
            <a:ext cx="4248727" cy="2621855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Last year, Mike went to four concerts. Three of his tickets cost £6 each. </a:t>
            </a:r>
          </a:p>
          <a:p>
            <a:r>
              <a:rPr lang="en-GB" dirty="0">
                <a:solidFill>
                  <a:srgbClr val="002060"/>
                </a:solidFill>
              </a:rPr>
              <a:t>The other ticket cost £8 </a:t>
            </a:r>
          </a:p>
          <a:p>
            <a:r>
              <a:rPr lang="en-GB" dirty="0">
                <a:solidFill>
                  <a:srgbClr val="002060"/>
                </a:solidFill>
              </a:rPr>
              <a:t>What was the </a:t>
            </a:r>
            <a:r>
              <a:rPr lang="en-GB" b="1" dirty="0">
                <a:solidFill>
                  <a:srgbClr val="002060"/>
                </a:solidFill>
              </a:rPr>
              <a:t>mean </a:t>
            </a:r>
            <a:r>
              <a:rPr lang="en-GB" dirty="0">
                <a:solidFill>
                  <a:srgbClr val="002060"/>
                </a:solidFill>
              </a:rPr>
              <a:t>cost of the tickets?</a:t>
            </a:r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6077" y="1201811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-722745" y="5791899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65200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877455" y="2669308"/>
            <a:ext cx="5107709" cy="254923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C050A32-F2F3-4BA7-B3F7-2635FE6D8032}"/>
              </a:ext>
            </a:extLst>
          </p:cNvPr>
          <p:cNvSpPr txBox="1">
            <a:spLocks/>
          </p:cNvSpPr>
          <p:nvPr/>
        </p:nvSpPr>
        <p:spPr>
          <a:xfrm>
            <a:off x="6978073" y="2864790"/>
            <a:ext cx="4507345" cy="235375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rgbClr val="002060"/>
                </a:solidFill>
              </a:rPr>
              <a:t>Here is a list of numbers:</a:t>
            </a:r>
          </a:p>
          <a:p>
            <a:r>
              <a:rPr lang="en-GB" sz="3200" dirty="0">
                <a:solidFill>
                  <a:srgbClr val="002060"/>
                </a:solidFill>
              </a:rPr>
              <a:t>6   5   2   3   4   5   8   4   2	 2</a:t>
            </a:r>
          </a:p>
          <a:p>
            <a:pPr marL="514350" indent="-514350">
              <a:buAutoNum type="arabicPlain" startAt="5"/>
            </a:pPr>
            <a:endParaRPr lang="en-GB" sz="3200" dirty="0">
              <a:solidFill>
                <a:srgbClr val="002060"/>
              </a:solidFill>
            </a:endParaRPr>
          </a:p>
          <a:p>
            <a:r>
              <a:rPr lang="en-GB" sz="3200" dirty="0">
                <a:solidFill>
                  <a:srgbClr val="002060"/>
                </a:solidFill>
              </a:rPr>
              <a:t>Work out the mean</a:t>
            </a:r>
          </a:p>
          <a:p>
            <a:r>
              <a:rPr lang="en-GB" sz="3200" dirty="0">
                <a:solidFill>
                  <a:srgbClr val="002060"/>
                </a:solidFill>
              </a:rPr>
              <a:t> </a:t>
            </a:r>
          </a:p>
          <a:p>
            <a:endParaRPr lang="en-GB" sz="3200" dirty="0">
              <a:solidFill>
                <a:srgbClr val="002060"/>
              </a:solidFill>
            </a:endParaRPr>
          </a:p>
          <a:p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377709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289964" y="2669308"/>
            <a:ext cx="5107709" cy="254923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3D07251-76C0-4277-9BF0-A039BB5CDAC9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Q5</a:t>
            </a:r>
          </a:p>
        </p:txBody>
      </p:sp>
    </p:spTree>
    <p:extLst>
      <p:ext uri="{BB962C8B-B14F-4D97-AF65-F5344CB8AC3E}">
        <p14:creationId xmlns:p14="http://schemas.microsoft.com/office/powerpoint/2010/main" val="2689595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891" y="1853552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054" y="2816838"/>
            <a:ext cx="4248727" cy="2621855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Last year, Mike went to four concerts. Three of his tickets cost £6 each. </a:t>
            </a:r>
          </a:p>
          <a:p>
            <a:r>
              <a:rPr lang="en-GB" dirty="0">
                <a:solidFill>
                  <a:srgbClr val="002060"/>
                </a:solidFill>
              </a:rPr>
              <a:t>The other ticket cost £8 </a:t>
            </a:r>
          </a:p>
          <a:p>
            <a:r>
              <a:rPr lang="en-GB" dirty="0">
                <a:solidFill>
                  <a:srgbClr val="002060"/>
                </a:solidFill>
              </a:rPr>
              <a:t>What was the </a:t>
            </a:r>
            <a:r>
              <a:rPr lang="en-GB" b="1" dirty="0">
                <a:solidFill>
                  <a:srgbClr val="002060"/>
                </a:solidFill>
              </a:rPr>
              <a:t>mean </a:t>
            </a:r>
            <a:r>
              <a:rPr lang="en-GB" dirty="0">
                <a:solidFill>
                  <a:srgbClr val="002060"/>
                </a:solidFill>
              </a:rPr>
              <a:t>cost of the tickets?</a:t>
            </a:r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6077" y="1201811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3473884" y="6041331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65200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877455" y="2669308"/>
            <a:ext cx="5107709" cy="254923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C050A32-F2F3-4BA7-B3F7-2635FE6D8032}"/>
              </a:ext>
            </a:extLst>
          </p:cNvPr>
          <p:cNvSpPr txBox="1">
            <a:spLocks/>
          </p:cNvSpPr>
          <p:nvPr/>
        </p:nvSpPr>
        <p:spPr>
          <a:xfrm>
            <a:off x="6978073" y="2864790"/>
            <a:ext cx="4507345" cy="235375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rgbClr val="002060"/>
                </a:solidFill>
              </a:rPr>
              <a:t>Here is a list of numbers:</a:t>
            </a:r>
          </a:p>
          <a:p>
            <a:r>
              <a:rPr lang="en-GB" sz="3200" dirty="0">
                <a:solidFill>
                  <a:srgbClr val="002060"/>
                </a:solidFill>
              </a:rPr>
              <a:t>6   5   2   3   4   5   8   4   2	 2</a:t>
            </a:r>
          </a:p>
          <a:p>
            <a:pPr marL="514350" indent="-514350">
              <a:buAutoNum type="arabicPlain" startAt="5"/>
            </a:pPr>
            <a:endParaRPr lang="en-GB" sz="3200" dirty="0">
              <a:solidFill>
                <a:srgbClr val="002060"/>
              </a:solidFill>
            </a:endParaRPr>
          </a:p>
          <a:p>
            <a:r>
              <a:rPr lang="en-GB" sz="3200" dirty="0">
                <a:solidFill>
                  <a:srgbClr val="002060"/>
                </a:solidFill>
              </a:rPr>
              <a:t>Work out the mean</a:t>
            </a:r>
          </a:p>
          <a:p>
            <a:r>
              <a:rPr lang="en-GB" sz="3200" dirty="0">
                <a:solidFill>
                  <a:srgbClr val="002060"/>
                </a:solidFill>
              </a:rPr>
              <a:t> </a:t>
            </a:r>
          </a:p>
          <a:p>
            <a:endParaRPr lang="en-GB" sz="3200" dirty="0">
              <a:solidFill>
                <a:srgbClr val="002060"/>
              </a:solidFill>
            </a:endParaRPr>
          </a:p>
          <a:p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377709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289964" y="2669308"/>
            <a:ext cx="5107709" cy="254923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560EBE31-AA3E-46F8-96DB-0C21CF3FA9CB}"/>
              </a:ext>
            </a:extLst>
          </p:cNvPr>
          <p:cNvSpPr txBox="1">
            <a:spLocks/>
          </p:cNvSpPr>
          <p:nvPr/>
        </p:nvSpPr>
        <p:spPr>
          <a:xfrm>
            <a:off x="7984259" y="5126219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KS4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FA683D6B-B481-42F1-8533-0E95729AB9E2}"/>
              </a:ext>
            </a:extLst>
          </p:cNvPr>
          <p:cNvSpPr txBox="1">
            <a:spLocks/>
          </p:cNvSpPr>
          <p:nvPr/>
        </p:nvSpPr>
        <p:spPr>
          <a:xfrm>
            <a:off x="2707699" y="5131115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E8C820C-1B87-4C04-995E-DDEEFEA8135B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DE17E09-6D66-415E-A4A8-EF7BBD00B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7258" y="235281"/>
            <a:ext cx="4572000" cy="19526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8625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891" y="1853552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055" y="2747242"/>
            <a:ext cx="4498109" cy="2621855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Tick the numbers that are common factors of both </a:t>
            </a:r>
            <a:r>
              <a:rPr lang="en-GB" b="1" dirty="0">
                <a:solidFill>
                  <a:srgbClr val="002060"/>
                </a:solidFill>
              </a:rPr>
              <a:t>12 </a:t>
            </a:r>
            <a:r>
              <a:rPr lang="en-GB" dirty="0">
                <a:solidFill>
                  <a:srgbClr val="002060"/>
                </a:solidFill>
              </a:rPr>
              <a:t>and</a:t>
            </a:r>
            <a:r>
              <a:rPr lang="en-GB" b="1" dirty="0">
                <a:solidFill>
                  <a:srgbClr val="002060"/>
                </a:solidFill>
              </a:rPr>
              <a:t> 18</a:t>
            </a:r>
          </a:p>
          <a:p>
            <a:r>
              <a:rPr lang="en-GB" dirty="0">
                <a:solidFill>
                  <a:srgbClr val="002060"/>
                </a:solidFill>
              </a:rPr>
              <a:t>1</a:t>
            </a:r>
          </a:p>
          <a:p>
            <a:r>
              <a:rPr lang="en-GB" dirty="0">
                <a:solidFill>
                  <a:srgbClr val="002060"/>
                </a:solidFill>
              </a:rPr>
              <a:t>3</a:t>
            </a:r>
          </a:p>
          <a:p>
            <a:r>
              <a:rPr lang="en-GB" dirty="0">
                <a:solidFill>
                  <a:srgbClr val="002060"/>
                </a:solidFill>
              </a:rPr>
              <a:t>4</a:t>
            </a:r>
          </a:p>
          <a:p>
            <a:r>
              <a:rPr lang="en-GB" dirty="0">
                <a:solidFill>
                  <a:srgbClr val="002060"/>
                </a:solidFill>
              </a:rPr>
              <a:t>6</a:t>
            </a:r>
          </a:p>
          <a:p>
            <a:r>
              <a:rPr lang="en-GB" dirty="0">
                <a:solidFill>
                  <a:srgbClr val="002060"/>
                </a:solidFill>
              </a:rPr>
              <a:t>12</a:t>
            </a:r>
            <a:endParaRPr lang="en-GB" sz="1600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6077" y="1201811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-722745" y="5791899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65200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877455" y="2669308"/>
            <a:ext cx="5107709" cy="284075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C050A32-F2F3-4BA7-B3F7-2635FE6D8032}"/>
              </a:ext>
            </a:extLst>
          </p:cNvPr>
          <p:cNvSpPr txBox="1">
            <a:spLocks/>
          </p:cNvSpPr>
          <p:nvPr/>
        </p:nvSpPr>
        <p:spPr>
          <a:xfrm>
            <a:off x="7041713" y="2758350"/>
            <a:ext cx="4248727" cy="2840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rgbClr val="002060"/>
                </a:solidFill>
              </a:rPr>
              <a:t>What is the highest common factor of 18 and 54?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377709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289964" y="2669308"/>
            <a:ext cx="5107709" cy="284075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7934CCD-5237-4A14-9ADE-57B92A8756ED}"/>
              </a:ext>
            </a:extLst>
          </p:cNvPr>
          <p:cNvSpPr/>
          <p:nvPr/>
        </p:nvSpPr>
        <p:spPr>
          <a:xfrm>
            <a:off x="3218870" y="3479944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72AD7FEA-85C8-47D0-83E4-81A6A039A2CB}"/>
              </a:ext>
            </a:extLst>
          </p:cNvPr>
          <p:cNvSpPr/>
          <p:nvPr/>
        </p:nvSpPr>
        <p:spPr>
          <a:xfrm>
            <a:off x="3218870" y="3853692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3690EA9-A883-4D06-A3A7-523CBC91A389}"/>
              </a:ext>
            </a:extLst>
          </p:cNvPr>
          <p:cNvSpPr/>
          <p:nvPr/>
        </p:nvSpPr>
        <p:spPr>
          <a:xfrm>
            <a:off x="3223486" y="4227440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67007CA-FCD0-48DF-AFFF-387AFAE0D6FA}"/>
              </a:ext>
            </a:extLst>
          </p:cNvPr>
          <p:cNvSpPr/>
          <p:nvPr/>
        </p:nvSpPr>
        <p:spPr>
          <a:xfrm>
            <a:off x="3218870" y="4594873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4855BA3-0C44-4D0C-96CA-CF40F1848422}"/>
              </a:ext>
            </a:extLst>
          </p:cNvPr>
          <p:cNvSpPr/>
          <p:nvPr/>
        </p:nvSpPr>
        <p:spPr>
          <a:xfrm>
            <a:off x="3218870" y="4982922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2C06914-5302-4CC4-BBCA-BD9F378CBF4E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Q6</a:t>
            </a:r>
          </a:p>
        </p:txBody>
      </p:sp>
    </p:spTree>
    <p:extLst>
      <p:ext uri="{BB962C8B-B14F-4D97-AF65-F5344CB8AC3E}">
        <p14:creationId xmlns:p14="http://schemas.microsoft.com/office/powerpoint/2010/main" val="1140335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891" y="1853552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055" y="2747242"/>
            <a:ext cx="4498109" cy="2621855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Tick the numbers that are common factors of both </a:t>
            </a:r>
            <a:r>
              <a:rPr lang="en-GB" b="1" dirty="0">
                <a:solidFill>
                  <a:srgbClr val="002060"/>
                </a:solidFill>
              </a:rPr>
              <a:t>12 </a:t>
            </a:r>
            <a:r>
              <a:rPr lang="en-GB" dirty="0">
                <a:solidFill>
                  <a:srgbClr val="002060"/>
                </a:solidFill>
              </a:rPr>
              <a:t>and</a:t>
            </a:r>
            <a:r>
              <a:rPr lang="en-GB" b="1" dirty="0">
                <a:solidFill>
                  <a:srgbClr val="002060"/>
                </a:solidFill>
              </a:rPr>
              <a:t> 18</a:t>
            </a:r>
          </a:p>
          <a:p>
            <a:r>
              <a:rPr lang="en-GB" dirty="0">
                <a:solidFill>
                  <a:srgbClr val="002060"/>
                </a:solidFill>
              </a:rPr>
              <a:t>1</a:t>
            </a:r>
          </a:p>
          <a:p>
            <a:r>
              <a:rPr lang="en-GB" dirty="0">
                <a:solidFill>
                  <a:srgbClr val="002060"/>
                </a:solidFill>
              </a:rPr>
              <a:t>3</a:t>
            </a:r>
          </a:p>
          <a:p>
            <a:r>
              <a:rPr lang="en-GB" dirty="0">
                <a:solidFill>
                  <a:srgbClr val="002060"/>
                </a:solidFill>
              </a:rPr>
              <a:t>4</a:t>
            </a:r>
          </a:p>
          <a:p>
            <a:r>
              <a:rPr lang="en-GB" dirty="0">
                <a:solidFill>
                  <a:srgbClr val="002060"/>
                </a:solidFill>
              </a:rPr>
              <a:t>6</a:t>
            </a:r>
          </a:p>
          <a:p>
            <a:r>
              <a:rPr lang="en-GB" dirty="0">
                <a:solidFill>
                  <a:srgbClr val="002060"/>
                </a:solidFill>
              </a:rPr>
              <a:t>12</a:t>
            </a:r>
            <a:endParaRPr lang="en-GB" sz="1600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6077" y="1201811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-722745" y="5791899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65200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877455" y="2669308"/>
            <a:ext cx="5107709" cy="284075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C050A32-F2F3-4BA7-B3F7-2635FE6D8032}"/>
              </a:ext>
            </a:extLst>
          </p:cNvPr>
          <p:cNvSpPr txBox="1">
            <a:spLocks/>
          </p:cNvSpPr>
          <p:nvPr/>
        </p:nvSpPr>
        <p:spPr>
          <a:xfrm>
            <a:off x="7041713" y="2758350"/>
            <a:ext cx="4248727" cy="2840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rgbClr val="002060"/>
                </a:solidFill>
              </a:rPr>
              <a:t>What is the highest common factor of 18 and 54?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377709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289964" y="2669308"/>
            <a:ext cx="5107709" cy="284075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7934CCD-5237-4A14-9ADE-57B92A8756ED}"/>
              </a:ext>
            </a:extLst>
          </p:cNvPr>
          <p:cNvSpPr/>
          <p:nvPr/>
        </p:nvSpPr>
        <p:spPr>
          <a:xfrm>
            <a:off x="3218870" y="3479944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72AD7FEA-85C8-47D0-83E4-81A6A039A2CB}"/>
              </a:ext>
            </a:extLst>
          </p:cNvPr>
          <p:cNvSpPr/>
          <p:nvPr/>
        </p:nvSpPr>
        <p:spPr>
          <a:xfrm>
            <a:off x="3218870" y="3853692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3690EA9-A883-4D06-A3A7-523CBC91A389}"/>
              </a:ext>
            </a:extLst>
          </p:cNvPr>
          <p:cNvSpPr/>
          <p:nvPr/>
        </p:nvSpPr>
        <p:spPr>
          <a:xfrm>
            <a:off x="3223486" y="4227440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67007CA-FCD0-48DF-AFFF-387AFAE0D6FA}"/>
              </a:ext>
            </a:extLst>
          </p:cNvPr>
          <p:cNvSpPr/>
          <p:nvPr/>
        </p:nvSpPr>
        <p:spPr>
          <a:xfrm>
            <a:off x="3218870" y="4594873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4855BA3-0C44-4D0C-96CA-CF40F1848422}"/>
              </a:ext>
            </a:extLst>
          </p:cNvPr>
          <p:cNvSpPr/>
          <p:nvPr/>
        </p:nvSpPr>
        <p:spPr>
          <a:xfrm>
            <a:off x="3218870" y="4982922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xmlns="" id="{5401B48A-1479-4896-A8F7-0D415235CABE}"/>
              </a:ext>
            </a:extLst>
          </p:cNvPr>
          <p:cNvSpPr txBox="1">
            <a:spLocks/>
          </p:cNvSpPr>
          <p:nvPr/>
        </p:nvSpPr>
        <p:spPr>
          <a:xfrm>
            <a:off x="9507822" y="5099478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KS4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xmlns="" id="{4B7E0889-9D41-4391-99C4-63F81E3A607A}"/>
              </a:ext>
            </a:extLst>
          </p:cNvPr>
          <p:cNvSpPr txBox="1">
            <a:spLocks/>
          </p:cNvSpPr>
          <p:nvPr/>
        </p:nvSpPr>
        <p:spPr>
          <a:xfrm>
            <a:off x="4077994" y="5099478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F39DF83-9FBE-4160-B54C-13E2B56D7E07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Q6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2E246F6-9533-45B9-AE6B-3556FE7B69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797" y="291832"/>
            <a:ext cx="5172075" cy="1981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5362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615" y="1035945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xmlns="" id="{3CBE1A38-CD48-4BE6-8745-24C938E94A29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390678" y="1940743"/>
                <a:ext cx="4629210" cy="2178676"/>
              </a:xfrm>
            </p:spPr>
            <p:txBody>
              <a:bodyPr>
                <a:normAutofit/>
              </a:bodyPr>
              <a:lstStyle/>
              <a:p>
                <a:r>
                  <a:rPr lang="en-GB" sz="2000" dirty="0">
                    <a:solidFill>
                      <a:srgbClr val="002060"/>
                    </a:solidFill>
                  </a:rPr>
                  <a:t>Susan has a bag containing red and green grapes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000" dirty="0">
                    <a:solidFill>
                      <a:srgbClr val="002060"/>
                    </a:solidFill>
                  </a:rPr>
                  <a:t> of the grapes are green. </a:t>
                </a:r>
              </a:p>
              <a:p>
                <a:r>
                  <a:rPr lang="en-GB" sz="2000" dirty="0">
                    <a:solidFill>
                      <a:srgbClr val="002060"/>
                    </a:solidFill>
                  </a:rPr>
                  <a:t>If there are 8 green grapes in the bag, how many grapes are red? </a:t>
                </a:r>
              </a:p>
              <a:p>
                <a:endParaRPr lang="en-GB" sz="2000" dirty="0">
                  <a:solidFill>
                    <a:srgbClr val="002060"/>
                  </a:solidFill>
                </a:endParaRPr>
              </a:p>
              <a:p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3CBE1A38-CD48-4BE6-8745-24C938E94A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390678" y="1940743"/>
                <a:ext cx="4629210" cy="2178676"/>
              </a:xfrm>
              <a:blipFill>
                <a:blip r:embed="rId2"/>
                <a:stretch>
                  <a:fillRect l="-658" t="-2793" r="-1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3484505" y="4211492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99924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912179" y="1851701"/>
            <a:ext cx="5107709" cy="209222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Subtitle 2">
                <a:extLst>
                  <a:ext uri="{FF2B5EF4-FFF2-40B4-BE49-F238E27FC236}">
                    <a16:creationId xmlns:a16="http://schemas.microsoft.com/office/drawing/2014/main" xmlns="" id="{5C050A32-F2F3-4BA7-B3F7-2635FE6D80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6437" y="1940744"/>
                <a:ext cx="4248727" cy="200318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dirty="0">
                    <a:solidFill>
                      <a:srgbClr val="002060"/>
                    </a:solidFill>
                  </a:rPr>
                  <a:t>Shade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002060"/>
                    </a:solidFill>
                  </a:rPr>
                  <a:t> of the grid </a:t>
                </a:r>
              </a:p>
            </p:txBody>
          </p:sp>
        </mc:Choice>
        <mc:Fallback xmlns="">
          <p:sp>
            <p:nvSpPr>
              <p:cNvPr id="9" name="Subtitle 2">
                <a:extLst>
                  <a:ext uri="{FF2B5EF4-FFF2-40B4-BE49-F238E27FC236}">
                    <a16:creationId xmlns:a16="http://schemas.microsoft.com/office/drawing/2014/main" id="{5C050A32-F2F3-4BA7-B3F7-2635FE6D8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437" y="1940744"/>
                <a:ext cx="4248727" cy="2003184"/>
              </a:xfrm>
              <a:prstGeom prst="rect">
                <a:avLst/>
              </a:prstGeom>
              <a:blipFill>
                <a:blip r:embed="rId4"/>
                <a:stretch>
                  <a:fillRect t="-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412433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324688" y="1851701"/>
            <a:ext cx="5107709" cy="209222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C03E8A3A-B32C-4023-B58F-5C686B899C9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076437" y="2747206"/>
          <a:ext cx="4031690" cy="832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169">
                  <a:extLst>
                    <a:ext uri="{9D8B030D-6E8A-4147-A177-3AD203B41FA5}">
                      <a16:colId xmlns:a16="http://schemas.microsoft.com/office/drawing/2014/main" xmlns="" val="1913287020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530307923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1005860051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682273414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358661519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2779394092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3163963025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2518598156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2660832710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1763842534"/>
                    </a:ext>
                  </a:extLst>
                </a:gridCol>
              </a:tblGrid>
              <a:tr h="4162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5337259"/>
                  </a:ext>
                </a:extLst>
              </a:tr>
              <a:tr h="41628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790733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4B7D354-BBD8-4F78-A4D8-C61FA01BC473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Q7</a:t>
            </a:r>
          </a:p>
        </p:txBody>
      </p:sp>
    </p:spTree>
    <p:extLst>
      <p:ext uri="{BB962C8B-B14F-4D97-AF65-F5344CB8AC3E}">
        <p14:creationId xmlns:p14="http://schemas.microsoft.com/office/powerpoint/2010/main" val="434031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615" y="1035945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xmlns="" id="{3CBE1A38-CD48-4BE6-8745-24C938E94A29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390678" y="1940743"/>
                <a:ext cx="4629210" cy="2178676"/>
              </a:xfrm>
            </p:spPr>
            <p:txBody>
              <a:bodyPr>
                <a:normAutofit/>
              </a:bodyPr>
              <a:lstStyle/>
              <a:p>
                <a:r>
                  <a:rPr lang="en-GB" sz="2000" dirty="0">
                    <a:solidFill>
                      <a:srgbClr val="002060"/>
                    </a:solidFill>
                  </a:rPr>
                  <a:t>Susan has a bag containing red and green grapes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000" dirty="0">
                    <a:solidFill>
                      <a:srgbClr val="002060"/>
                    </a:solidFill>
                  </a:rPr>
                  <a:t> of the grapes are green. </a:t>
                </a:r>
              </a:p>
              <a:p>
                <a:r>
                  <a:rPr lang="en-GB" sz="2000" dirty="0">
                    <a:solidFill>
                      <a:srgbClr val="002060"/>
                    </a:solidFill>
                  </a:rPr>
                  <a:t>If there are 8 green grapes in the bag, how many grapes are red? </a:t>
                </a:r>
              </a:p>
              <a:p>
                <a:endParaRPr lang="en-GB" sz="2000" dirty="0">
                  <a:solidFill>
                    <a:srgbClr val="002060"/>
                  </a:solidFill>
                </a:endParaRPr>
              </a:p>
              <a:p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3CBE1A38-CD48-4BE6-8745-24C938E94A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390678" y="1940743"/>
                <a:ext cx="4629210" cy="2178676"/>
              </a:xfrm>
              <a:blipFill>
                <a:blip r:embed="rId2"/>
                <a:stretch>
                  <a:fillRect l="-658" t="-2793" r="-1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3484505" y="4211492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99924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912179" y="1851701"/>
            <a:ext cx="5107709" cy="209222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Subtitle 2">
                <a:extLst>
                  <a:ext uri="{FF2B5EF4-FFF2-40B4-BE49-F238E27FC236}">
                    <a16:creationId xmlns:a16="http://schemas.microsoft.com/office/drawing/2014/main" xmlns="" id="{5C050A32-F2F3-4BA7-B3F7-2635FE6D80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6437" y="1940744"/>
                <a:ext cx="4248727" cy="200318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dirty="0">
                    <a:solidFill>
                      <a:srgbClr val="002060"/>
                    </a:solidFill>
                  </a:rPr>
                  <a:t>Shade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002060"/>
                    </a:solidFill>
                  </a:rPr>
                  <a:t> of the grid </a:t>
                </a:r>
              </a:p>
            </p:txBody>
          </p:sp>
        </mc:Choice>
        <mc:Fallback xmlns="">
          <p:sp>
            <p:nvSpPr>
              <p:cNvPr id="9" name="Subtitle 2">
                <a:extLst>
                  <a:ext uri="{FF2B5EF4-FFF2-40B4-BE49-F238E27FC236}">
                    <a16:creationId xmlns:a16="http://schemas.microsoft.com/office/drawing/2014/main" id="{5C050A32-F2F3-4BA7-B3F7-2635FE6D8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437" y="1940744"/>
                <a:ext cx="4248727" cy="2003184"/>
              </a:xfrm>
              <a:prstGeom prst="rect">
                <a:avLst/>
              </a:prstGeom>
              <a:blipFill>
                <a:blip r:embed="rId4"/>
                <a:stretch>
                  <a:fillRect t="-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412433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324688" y="1851701"/>
            <a:ext cx="5107709" cy="209222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DD3C866B-615E-48DB-8856-B9D438E539B1}"/>
              </a:ext>
            </a:extLst>
          </p:cNvPr>
          <p:cNvSpPr txBox="1">
            <a:spLocks/>
          </p:cNvSpPr>
          <p:nvPr/>
        </p:nvSpPr>
        <p:spPr>
          <a:xfrm>
            <a:off x="2606474" y="3889143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KS4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C03E8A3A-B32C-4023-B58F-5C686B899C94}"/>
              </a:ext>
            </a:extLst>
          </p:cNvPr>
          <p:cNvGraphicFramePr>
            <a:graphicFrameLocks noGrp="1"/>
          </p:cNvGraphicFramePr>
          <p:nvPr/>
        </p:nvGraphicFramePr>
        <p:xfrm>
          <a:off x="7076437" y="2747206"/>
          <a:ext cx="4031690" cy="832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169">
                  <a:extLst>
                    <a:ext uri="{9D8B030D-6E8A-4147-A177-3AD203B41FA5}">
                      <a16:colId xmlns:a16="http://schemas.microsoft.com/office/drawing/2014/main" xmlns="" val="1913287020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530307923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1005860051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682273414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358661519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2779394092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3163963025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2518598156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2660832710"/>
                    </a:ext>
                  </a:extLst>
                </a:gridCol>
                <a:gridCol w="403169">
                  <a:extLst>
                    <a:ext uri="{9D8B030D-6E8A-4147-A177-3AD203B41FA5}">
                      <a16:colId xmlns:a16="http://schemas.microsoft.com/office/drawing/2014/main" xmlns="" val="1763842534"/>
                    </a:ext>
                  </a:extLst>
                </a:gridCol>
              </a:tblGrid>
              <a:tr h="4162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5337259"/>
                  </a:ext>
                </a:extLst>
              </a:tr>
              <a:tr h="41628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790733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xmlns="" id="{44082287-D2C0-45D8-80B0-10CCEEB32AC7}"/>
              </a:ext>
            </a:extLst>
          </p:cNvPr>
          <p:cNvSpPr txBox="1">
            <a:spLocks/>
          </p:cNvSpPr>
          <p:nvPr/>
        </p:nvSpPr>
        <p:spPr>
          <a:xfrm>
            <a:off x="8141871" y="3889143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C1F5E4B-D3C0-4185-B3B4-19E0937002F6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Q7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3AEA3189-8788-4F43-8EE4-A014C0DC18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2225" y="230055"/>
            <a:ext cx="5210175" cy="1914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1816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615" y="1035945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0678" y="1940742"/>
            <a:ext cx="4629210" cy="4533053"/>
          </a:xfrm>
        </p:spPr>
        <p:txBody>
          <a:bodyPr>
            <a:normAutofit lnSpcReduction="10000"/>
          </a:bodyPr>
          <a:lstStyle/>
          <a:p>
            <a:r>
              <a:rPr lang="en-GB" sz="2000" dirty="0">
                <a:solidFill>
                  <a:srgbClr val="002060"/>
                </a:solidFill>
              </a:rPr>
              <a:t>The Angel of the North is a large statue in England. It is 20 metres tall and 54 metres wide. </a:t>
            </a: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r>
              <a:rPr lang="en-GB" sz="2000" dirty="0">
                <a:solidFill>
                  <a:srgbClr val="002060"/>
                </a:solidFill>
              </a:rPr>
              <a:t>Alison makes a scale model of the Angel of the North. Her model is 108 centimetres wide. </a:t>
            </a:r>
          </a:p>
          <a:p>
            <a:r>
              <a:rPr lang="en-GB" sz="2000" dirty="0">
                <a:solidFill>
                  <a:srgbClr val="002060"/>
                </a:solidFill>
              </a:rPr>
              <a:t>How </a:t>
            </a:r>
            <a:r>
              <a:rPr lang="en-GB" sz="2000" b="1" dirty="0">
                <a:solidFill>
                  <a:srgbClr val="002060"/>
                </a:solidFill>
              </a:rPr>
              <a:t>tall </a:t>
            </a:r>
            <a:r>
              <a:rPr lang="en-GB" sz="2000" dirty="0">
                <a:solidFill>
                  <a:srgbClr val="002060"/>
                </a:solidFill>
              </a:rPr>
              <a:t>is her model?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0801" y="384204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3466033" y="6482024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99924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912179" y="1851701"/>
            <a:ext cx="5107709" cy="4533054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C050A32-F2F3-4BA7-B3F7-2635FE6D8032}"/>
              </a:ext>
            </a:extLst>
          </p:cNvPr>
          <p:cNvSpPr txBox="1">
            <a:spLocks/>
          </p:cNvSpPr>
          <p:nvPr/>
        </p:nvSpPr>
        <p:spPr>
          <a:xfrm>
            <a:off x="7076437" y="1940743"/>
            <a:ext cx="4248727" cy="4533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002060"/>
                </a:solidFill>
              </a:rPr>
              <a:t>Here is a scale drawing. </a:t>
            </a: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r>
              <a:rPr lang="en-GB" sz="2000" dirty="0">
                <a:solidFill>
                  <a:srgbClr val="002060"/>
                </a:solidFill>
              </a:rPr>
              <a:t>The Ferris wheel has a height of 140m. </a:t>
            </a:r>
          </a:p>
          <a:p>
            <a:r>
              <a:rPr lang="en-GB" sz="2000" dirty="0">
                <a:solidFill>
                  <a:srgbClr val="002060"/>
                </a:solidFill>
              </a:rPr>
              <a:t>Work out the height of the building.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412433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324688" y="1851701"/>
            <a:ext cx="5107709" cy="4533054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571A4793-C023-444C-922F-2E1EDCD56E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303" y="4805776"/>
            <a:ext cx="646136" cy="6818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D11C9A46-24B2-4519-A7FA-9EF352C8FA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43" y="2780810"/>
            <a:ext cx="1493857" cy="2706818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AF779F5D-8861-4FF0-98A0-33319216D948}"/>
              </a:ext>
            </a:extLst>
          </p:cNvPr>
          <p:cNvCxnSpPr>
            <a:cxnSpLocks/>
          </p:cNvCxnSpPr>
          <p:nvPr/>
        </p:nvCxnSpPr>
        <p:spPr>
          <a:xfrm>
            <a:off x="7313691" y="5487628"/>
            <a:ext cx="37543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96FCF21F-E29C-4BDE-92F4-37977DB11B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4195" y="3099242"/>
            <a:ext cx="4223675" cy="168422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CCCB0827-1102-4D16-BE6B-80D087AB2B42}"/>
              </a:ext>
            </a:extLst>
          </p:cNvPr>
          <p:cNvSpPr txBox="1"/>
          <p:nvPr/>
        </p:nvSpPr>
        <p:spPr>
          <a:xfrm>
            <a:off x="1521778" y="4519448"/>
            <a:ext cx="16013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2060"/>
                </a:solidFill>
              </a:rPr>
              <a:t>Not to scale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331DE36-BE5D-4200-A307-1CB1D69D206E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Q8</a:t>
            </a:r>
          </a:p>
        </p:txBody>
      </p:sp>
    </p:spTree>
    <p:extLst>
      <p:ext uri="{BB962C8B-B14F-4D97-AF65-F5344CB8AC3E}">
        <p14:creationId xmlns:p14="http://schemas.microsoft.com/office/powerpoint/2010/main" val="2798582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615" y="1035945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0678" y="1940742"/>
            <a:ext cx="4629210" cy="4533053"/>
          </a:xfrm>
        </p:spPr>
        <p:txBody>
          <a:bodyPr>
            <a:normAutofit lnSpcReduction="10000"/>
          </a:bodyPr>
          <a:lstStyle/>
          <a:p>
            <a:r>
              <a:rPr lang="en-GB" sz="2000" dirty="0">
                <a:solidFill>
                  <a:srgbClr val="002060"/>
                </a:solidFill>
              </a:rPr>
              <a:t>The Angel of the North is a large statue in England. It is 20 metres tall and 54 metres wide. </a:t>
            </a: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r>
              <a:rPr lang="en-GB" sz="2000" dirty="0">
                <a:solidFill>
                  <a:srgbClr val="002060"/>
                </a:solidFill>
              </a:rPr>
              <a:t>Alison makes a scale model of the Angel of the North. Her model is 108 centimetres wide. </a:t>
            </a:r>
          </a:p>
          <a:p>
            <a:r>
              <a:rPr lang="en-GB" sz="2000" dirty="0">
                <a:solidFill>
                  <a:srgbClr val="002060"/>
                </a:solidFill>
              </a:rPr>
              <a:t>How </a:t>
            </a:r>
            <a:r>
              <a:rPr lang="en-GB" sz="2000" b="1" dirty="0">
                <a:solidFill>
                  <a:srgbClr val="002060"/>
                </a:solidFill>
              </a:rPr>
              <a:t>tall </a:t>
            </a:r>
            <a:r>
              <a:rPr lang="en-GB" sz="2000" dirty="0">
                <a:solidFill>
                  <a:srgbClr val="002060"/>
                </a:solidFill>
              </a:rPr>
              <a:t>is her model?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0801" y="384204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7844069" y="6442524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99924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912179" y="1851701"/>
            <a:ext cx="5107709" cy="4533054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C050A32-F2F3-4BA7-B3F7-2635FE6D8032}"/>
              </a:ext>
            </a:extLst>
          </p:cNvPr>
          <p:cNvSpPr txBox="1">
            <a:spLocks/>
          </p:cNvSpPr>
          <p:nvPr/>
        </p:nvSpPr>
        <p:spPr>
          <a:xfrm>
            <a:off x="7076437" y="1940743"/>
            <a:ext cx="4248727" cy="4533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002060"/>
                </a:solidFill>
              </a:rPr>
              <a:t>Here is a scale drawing. </a:t>
            </a: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r>
              <a:rPr lang="en-GB" sz="2000" dirty="0">
                <a:solidFill>
                  <a:srgbClr val="002060"/>
                </a:solidFill>
              </a:rPr>
              <a:t>The Ferris wheel has a height of 140m. </a:t>
            </a:r>
          </a:p>
          <a:p>
            <a:r>
              <a:rPr lang="en-GB" sz="2000" dirty="0">
                <a:solidFill>
                  <a:srgbClr val="002060"/>
                </a:solidFill>
              </a:rPr>
              <a:t>Work out the height of the building.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412433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324688" y="1851701"/>
            <a:ext cx="5107709" cy="4533054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571A4793-C023-444C-922F-2E1EDCD56E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303" y="4805776"/>
            <a:ext cx="646136" cy="6818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D11C9A46-24B2-4519-A7FA-9EF352C8FA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43" y="2780810"/>
            <a:ext cx="1493857" cy="2706818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AF779F5D-8861-4FF0-98A0-33319216D948}"/>
              </a:ext>
            </a:extLst>
          </p:cNvPr>
          <p:cNvCxnSpPr>
            <a:cxnSpLocks/>
          </p:cNvCxnSpPr>
          <p:nvPr/>
        </p:nvCxnSpPr>
        <p:spPr>
          <a:xfrm>
            <a:off x="7313691" y="5487628"/>
            <a:ext cx="37543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96FCF21F-E29C-4BDE-92F4-37977DB11B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4195" y="3099242"/>
            <a:ext cx="4223675" cy="168422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CCCB0827-1102-4D16-BE6B-80D087AB2B42}"/>
              </a:ext>
            </a:extLst>
          </p:cNvPr>
          <p:cNvSpPr txBox="1"/>
          <p:nvPr/>
        </p:nvSpPr>
        <p:spPr>
          <a:xfrm>
            <a:off x="1521778" y="4519448"/>
            <a:ext cx="16013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2060"/>
                </a:solidFill>
              </a:rPr>
              <a:t>Not to scale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107E49BA-5D7C-4761-93DF-A27BB847D3FC}"/>
              </a:ext>
            </a:extLst>
          </p:cNvPr>
          <p:cNvSpPr txBox="1">
            <a:spLocks/>
          </p:cNvSpPr>
          <p:nvPr/>
        </p:nvSpPr>
        <p:spPr>
          <a:xfrm>
            <a:off x="6172114" y="5752362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KS4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BBFE5813-FDB3-446B-9377-FFB8D4751E9F}"/>
              </a:ext>
            </a:extLst>
          </p:cNvPr>
          <p:cNvSpPr txBox="1">
            <a:spLocks/>
          </p:cNvSpPr>
          <p:nvPr/>
        </p:nvSpPr>
        <p:spPr>
          <a:xfrm>
            <a:off x="681821" y="5734756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FDD409A-E018-403C-AEE1-E250974EB351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Q8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18A8856-4087-45E4-BAB2-E241FF188E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750" y="250487"/>
            <a:ext cx="5191125" cy="1914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6750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615" y="1035945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0678" y="1940742"/>
            <a:ext cx="4629210" cy="453305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A piece of wire is 260 cm long. </a:t>
            </a:r>
          </a:p>
          <a:p>
            <a:r>
              <a:rPr lang="en-GB" dirty="0">
                <a:solidFill>
                  <a:srgbClr val="002060"/>
                </a:solidFill>
              </a:rPr>
              <a:t>Simon cuts two 45 cm lengths off the wire. </a:t>
            </a:r>
          </a:p>
          <a:p>
            <a:r>
              <a:rPr lang="en-GB" dirty="0">
                <a:solidFill>
                  <a:srgbClr val="002060"/>
                </a:solidFill>
              </a:rPr>
              <a:t>He then cuts the rest of the wire into as many 40 cm lengths as possible. </a:t>
            </a:r>
          </a:p>
          <a:p>
            <a:r>
              <a:rPr lang="en-GB" dirty="0">
                <a:solidFill>
                  <a:srgbClr val="002060"/>
                </a:solidFill>
              </a:rPr>
              <a:t>Work out how many 40 cm lengths of wire Simon cuts. </a:t>
            </a:r>
            <a:endParaRPr lang="en-GB" dirty="0"/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0801" y="384204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3472961" y="5821159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99924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912179" y="1851702"/>
            <a:ext cx="5107709" cy="377432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C050A32-F2F3-4BA7-B3F7-2635FE6D8032}"/>
              </a:ext>
            </a:extLst>
          </p:cNvPr>
          <p:cNvSpPr txBox="1">
            <a:spLocks/>
          </p:cNvSpPr>
          <p:nvPr/>
        </p:nvSpPr>
        <p:spPr>
          <a:xfrm>
            <a:off x="7076437" y="1940743"/>
            <a:ext cx="4248727" cy="4533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002060"/>
                </a:solidFill>
              </a:rPr>
              <a:t>There are 28 pupils in a class.</a:t>
            </a:r>
          </a:p>
          <a:p>
            <a:r>
              <a:rPr lang="en-GB" dirty="0">
                <a:solidFill>
                  <a:srgbClr val="002060"/>
                </a:solidFill>
              </a:rPr>
              <a:t>The teacher has 7 litres of orange juice.</a:t>
            </a:r>
          </a:p>
          <a:p>
            <a:r>
              <a:rPr lang="en-GB" dirty="0">
                <a:solidFill>
                  <a:srgbClr val="002060"/>
                </a:solidFill>
              </a:rPr>
              <a:t>She pours 225 millilitres of orange juice for every pupil.</a:t>
            </a:r>
          </a:p>
          <a:p>
            <a:r>
              <a:rPr lang="en-GB" dirty="0">
                <a:solidFill>
                  <a:srgbClr val="002060"/>
                </a:solidFill>
              </a:rPr>
              <a:t>How much orange juice is left over?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412433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324688" y="1851701"/>
            <a:ext cx="5107709" cy="377432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331DE36-BE5D-4200-A307-1CB1D69D206E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Q9</a:t>
            </a:r>
          </a:p>
        </p:txBody>
      </p:sp>
    </p:spTree>
    <p:extLst>
      <p:ext uri="{BB962C8B-B14F-4D97-AF65-F5344CB8AC3E}">
        <p14:creationId xmlns:p14="http://schemas.microsoft.com/office/powerpoint/2010/main" val="456077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615" y="1035945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0678" y="1940742"/>
            <a:ext cx="4629210" cy="453305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A piece of wire is 260 cm long. </a:t>
            </a:r>
          </a:p>
          <a:p>
            <a:r>
              <a:rPr lang="en-GB" dirty="0">
                <a:solidFill>
                  <a:srgbClr val="002060"/>
                </a:solidFill>
              </a:rPr>
              <a:t>Simon cuts two 45 cm lengths off the wire. </a:t>
            </a:r>
          </a:p>
          <a:p>
            <a:r>
              <a:rPr lang="en-GB" dirty="0">
                <a:solidFill>
                  <a:srgbClr val="002060"/>
                </a:solidFill>
              </a:rPr>
              <a:t>He then cuts the rest of the wire into as many 40 cm lengths as possible. </a:t>
            </a:r>
          </a:p>
          <a:p>
            <a:r>
              <a:rPr lang="en-GB" dirty="0">
                <a:solidFill>
                  <a:srgbClr val="002060"/>
                </a:solidFill>
              </a:rPr>
              <a:t>Work out how many 40 cm lengths of wire Simon cuts. </a:t>
            </a:r>
            <a:endParaRPr lang="en-GB" dirty="0"/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0801" y="384204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3472961" y="5821159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99924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912179" y="1851702"/>
            <a:ext cx="5107709" cy="377432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C050A32-F2F3-4BA7-B3F7-2635FE6D8032}"/>
              </a:ext>
            </a:extLst>
          </p:cNvPr>
          <p:cNvSpPr txBox="1">
            <a:spLocks/>
          </p:cNvSpPr>
          <p:nvPr/>
        </p:nvSpPr>
        <p:spPr>
          <a:xfrm>
            <a:off x="7076437" y="1940743"/>
            <a:ext cx="4248727" cy="4533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002060"/>
                </a:solidFill>
              </a:rPr>
              <a:t>There are 28 pupils in a class.</a:t>
            </a:r>
          </a:p>
          <a:p>
            <a:r>
              <a:rPr lang="en-GB" dirty="0">
                <a:solidFill>
                  <a:srgbClr val="002060"/>
                </a:solidFill>
              </a:rPr>
              <a:t>The teacher has 7 litres of orange juice.</a:t>
            </a:r>
          </a:p>
          <a:p>
            <a:r>
              <a:rPr lang="en-GB" dirty="0">
                <a:solidFill>
                  <a:srgbClr val="002060"/>
                </a:solidFill>
              </a:rPr>
              <a:t>She pours 225 millilitres of orange juice for every pupil.</a:t>
            </a:r>
          </a:p>
          <a:p>
            <a:r>
              <a:rPr lang="en-GB" dirty="0">
                <a:solidFill>
                  <a:srgbClr val="002060"/>
                </a:solidFill>
              </a:rPr>
              <a:t>How much orange juice is left over?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412433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324688" y="1851701"/>
            <a:ext cx="5107709" cy="377432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331DE36-BE5D-4200-A307-1CB1D69D206E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Q9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CA5B0B30-536A-4B9C-9ACB-5A4ADFD451AA}"/>
              </a:ext>
            </a:extLst>
          </p:cNvPr>
          <p:cNvSpPr txBox="1">
            <a:spLocks/>
          </p:cNvSpPr>
          <p:nvPr/>
        </p:nvSpPr>
        <p:spPr>
          <a:xfrm>
            <a:off x="2600459" y="5268486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KS4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39173E22-7068-43B1-8B81-8CA6CEBD7528}"/>
              </a:ext>
            </a:extLst>
          </p:cNvPr>
          <p:cNvSpPr txBox="1">
            <a:spLocks/>
          </p:cNvSpPr>
          <p:nvPr/>
        </p:nvSpPr>
        <p:spPr>
          <a:xfrm>
            <a:off x="8074558" y="5255764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EEB636A-90C1-41C9-9F66-FBF3C4699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3812" y="375783"/>
            <a:ext cx="4524375" cy="1914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4148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891" y="1853552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055" y="2909310"/>
            <a:ext cx="4248727" cy="2459787"/>
          </a:xfrm>
        </p:spPr>
        <p:txBody>
          <a:bodyPr>
            <a:normAutofit/>
          </a:bodyPr>
          <a:lstStyle/>
          <a:p>
            <a:r>
              <a:rPr lang="en-GB" sz="1600" dirty="0">
                <a:solidFill>
                  <a:srgbClr val="002060"/>
                </a:solidFill>
              </a:rPr>
              <a:t>The numbers in this sequence decrease by the same amount each time.</a:t>
            </a:r>
          </a:p>
          <a:p>
            <a:r>
              <a:rPr lang="en-GB" sz="1600" dirty="0">
                <a:solidFill>
                  <a:srgbClr val="002060"/>
                </a:solidFill>
              </a:rPr>
              <a:t>303,704     302,704    301,704    300,704</a:t>
            </a:r>
          </a:p>
          <a:p>
            <a:r>
              <a:rPr lang="en-GB" sz="1600" dirty="0">
                <a:solidFill>
                  <a:srgbClr val="002060"/>
                </a:solidFill>
                <a:latin typeface="+mj-lt"/>
              </a:rPr>
              <a:t>What is the next term in the sequence?</a:t>
            </a:r>
            <a:endParaRPr lang="en-GB" sz="1600" dirty="0"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6077" y="1201811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8010237" y="5109009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Numbers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65200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877455" y="2669309"/>
            <a:ext cx="5107709" cy="18288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C050A32-F2F3-4BA7-B3F7-2635FE6D8032}"/>
              </a:ext>
            </a:extLst>
          </p:cNvPr>
          <p:cNvSpPr txBox="1">
            <a:spLocks/>
          </p:cNvSpPr>
          <p:nvPr/>
        </p:nvSpPr>
        <p:spPr>
          <a:xfrm>
            <a:off x="6899564" y="2909310"/>
            <a:ext cx="4248727" cy="2459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Here are the first 4 terms of a sequence</a:t>
            </a:r>
          </a:p>
          <a:p>
            <a:r>
              <a:rPr lang="en-GB" sz="1600" dirty="0">
                <a:solidFill>
                  <a:srgbClr val="002060"/>
                </a:solidFill>
              </a:rPr>
              <a:t>3	10	17	24</a:t>
            </a:r>
          </a:p>
          <a:p>
            <a:r>
              <a:rPr lang="en-GB" sz="1600" dirty="0">
                <a:solidFill>
                  <a:srgbClr val="002060"/>
                </a:solidFill>
              </a:rPr>
              <a:t>Write down the next term in the sequence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377709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289964" y="2669309"/>
            <a:ext cx="5107709" cy="18288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6F38D60-06D5-4E2E-B2F4-09A6B5151F3C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Q1</a:t>
            </a:r>
          </a:p>
        </p:txBody>
      </p:sp>
    </p:spTree>
    <p:extLst>
      <p:ext uri="{BB962C8B-B14F-4D97-AF65-F5344CB8AC3E}">
        <p14:creationId xmlns:p14="http://schemas.microsoft.com/office/powerpoint/2010/main" val="1149271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615" y="1035945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0678" y="1940742"/>
            <a:ext cx="4629210" cy="453305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Emma is making designs with two different shapes. She gives each shape a value. 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Calculate the value of each shape</a:t>
            </a:r>
            <a:r>
              <a:rPr lang="en-GB" dirty="0"/>
              <a:t>.</a:t>
            </a: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0801" y="384204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3466033" y="6482024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99924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912179" y="1851701"/>
            <a:ext cx="5107709" cy="443826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Subtitle 2">
                <a:extLst>
                  <a:ext uri="{FF2B5EF4-FFF2-40B4-BE49-F238E27FC236}">
                    <a16:creationId xmlns:a16="http://schemas.microsoft.com/office/drawing/2014/main" xmlns="" id="{5C050A32-F2F3-4BA7-B3F7-2635FE6D80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6437" y="1940743"/>
                <a:ext cx="4248727" cy="45330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dirty="0">
                    <a:solidFill>
                      <a:srgbClr val="002060"/>
                    </a:solidFill>
                  </a:rPr>
                  <a:t>Circle the improper fraction that is equivalent to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f>
                      <m:fPr>
                        <m:ctrlP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002060"/>
                    </a:solidFill>
                  </a:rPr>
                  <a:t> </a:t>
                </a:r>
              </a:p>
              <a:p>
                <a:endParaRPr lang="en-GB" b="1" dirty="0">
                  <a:solidFill>
                    <a:srgbClr val="002060"/>
                  </a:solidFill>
                </a:endParaRPr>
              </a:p>
              <a:p>
                <a:r>
                  <a:rPr lang="en-GB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num>
                      <m:den>
                        <m: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002060"/>
                    </a:solidFill>
                  </a:rPr>
                  <a:t> 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num>
                      <m:den>
                        <m: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002060"/>
                    </a:solidFill>
                  </a:rPr>
                  <a:t> 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𝟒𝟑</m:t>
                        </m:r>
                      </m:num>
                      <m:den>
                        <m: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002060"/>
                    </a:solidFill>
                  </a:rPr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𝟔𝟏</m:t>
                        </m:r>
                      </m:num>
                      <m:den>
                        <m: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002060"/>
                    </a:solidFill>
                  </a:rPr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𝟓𝟕</m:t>
                        </m:r>
                      </m:num>
                      <m:den>
                        <m: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b="1" dirty="0"/>
                  <a:t> </a:t>
                </a:r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9" name="Subtitle 2">
                <a:extLst>
                  <a:ext uri="{FF2B5EF4-FFF2-40B4-BE49-F238E27FC236}">
                    <a16:creationId xmlns:a16="http://schemas.microsoft.com/office/drawing/2014/main" id="{5C050A32-F2F3-4BA7-B3F7-2635FE6D8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437" y="1940743"/>
                <a:ext cx="4248727" cy="4533053"/>
              </a:xfrm>
              <a:prstGeom prst="rect">
                <a:avLst/>
              </a:prstGeom>
              <a:blipFill>
                <a:blip r:embed="rId3"/>
                <a:stretch>
                  <a:fillRect l="-1578" t="-1882" r="-27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412433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324688" y="1851701"/>
            <a:ext cx="5107709" cy="443826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331DE36-BE5D-4200-A307-1CB1D69D206E}"/>
              </a:ext>
            </a:extLst>
          </p:cNvPr>
          <p:cNvSpPr txBox="1"/>
          <p:nvPr/>
        </p:nvSpPr>
        <p:spPr>
          <a:xfrm>
            <a:off x="0" y="0"/>
            <a:ext cx="1415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Q10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5017C22-0936-47EB-9D79-FC576A78E3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2721" y="3231575"/>
            <a:ext cx="3723968" cy="228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871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615" y="1035945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0678" y="1940742"/>
            <a:ext cx="4629210" cy="453305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Emma is making designs with two different shapes. She gives each shape a value. 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Calculate the value of each shape</a:t>
            </a:r>
            <a:r>
              <a:rPr lang="en-GB" dirty="0"/>
              <a:t>.</a:t>
            </a: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0801" y="384204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3466033" y="6482024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99924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912179" y="1851701"/>
            <a:ext cx="5107709" cy="443826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Subtitle 2">
                <a:extLst>
                  <a:ext uri="{FF2B5EF4-FFF2-40B4-BE49-F238E27FC236}">
                    <a16:creationId xmlns:a16="http://schemas.microsoft.com/office/drawing/2014/main" xmlns="" id="{5C050A32-F2F3-4BA7-B3F7-2635FE6D80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6437" y="1940743"/>
                <a:ext cx="4248727" cy="45330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dirty="0">
                    <a:solidFill>
                      <a:srgbClr val="002060"/>
                    </a:solidFill>
                  </a:rPr>
                  <a:t>Circle the improper fraction that is equivalent to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f>
                      <m:fPr>
                        <m:ctrlP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002060"/>
                    </a:solidFill>
                  </a:rPr>
                  <a:t> </a:t>
                </a:r>
              </a:p>
              <a:p>
                <a:endParaRPr lang="en-GB" b="1" dirty="0">
                  <a:solidFill>
                    <a:srgbClr val="002060"/>
                  </a:solidFill>
                </a:endParaRPr>
              </a:p>
              <a:p>
                <a:r>
                  <a:rPr lang="en-GB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num>
                      <m:den>
                        <m: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002060"/>
                    </a:solidFill>
                  </a:rPr>
                  <a:t> 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num>
                      <m:den>
                        <m: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002060"/>
                    </a:solidFill>
                  </a:rPr>
                  <a:t> 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𝟒𝟑</m:t>
                        </m:r>
                      </m:num>
                      <m:den>
                        <m: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002060"/>
                    </a:solidFill>
                  </a:rPr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𝟔𝟏</m:t>
                        </m:r>
                      </m:num>
                      <m:den>
                        <m: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002060"/>
                    </a:solidFill>
                  </a:rPr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𝟓𝟕</m:t>
                        </m:r>
                      </m:num>
                      <m:den>
                        <m:r>
                          <a:rPr lang="en-GB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GB" b="1" dirty="0"/>
                  <a:t> </a:t>
                </a:r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9" name="Subtitle 2">
                <a:extLst>
                  <a:ext uri="{FF2B5EF4-FFF2-40B4-BE49-F238E27FC236}">
                    <a16:creationId xmlns:a16="http://schemas.microsoft.com/office/drawing/2014/main" id="{5C050A32-F2F3-4BA7-B3F7-2635FE6D8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437" y="1940743"/>
                <a:ext cx="4248727" cy="4533053"/>
              </a:xfrm>
              <a:prstGeom prst="rect">
                <a:avLst/>
              </a:prstGeom>
              <a:blipFill>
                <a:blip r:embed="rId3"/>
                <a:stretch>
                  <a:fillRect l="-1578" t="-1882" r="-27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412433" y="2116185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324688" y="1851701"/>
            <a:ext cx="5107709" cy="443826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331DE36-BE5D-4200-A307-1CB1D69D206E}"/>
              </a:ext>
            </a:extLst>
          </p:cNvPr>
          <p:cNvSpPr txBox="1"/>
          <p:nvPr/>
        </p:nvSpPr>
        <p:spPr>
          <a:xfrm>
            <a:off x="0" y="0"/>
            <a:ext cx="1415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Q10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5017C22-0936-47EB-9D79-FC576A78E3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2721" y="3231575"/>
            <a:ext cx="3723968" cy="2281921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xmlns="" id="{8AC65D5C-F85E-4FB1-BF35-9501662A0C3F}"/>
              </a:ext>
            </a:extLst>
          </p:cNvPr>
          <p:cNvSpPr txBox="1">
            <a:spLocks/>
          </p:cNvSpPr>
          <p:nvPr/>
        </p:nvSpPr>
        <p:spPr>
          <a:xfrm>
            <a:off x="9560703" y="5586370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KS2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72D6CC6C-919E-40C7-AA7A-86260BD76ED0}"/>
              </a:ext>
            </a:extLst>
          </p:cNvPr>
          <p:cNvSpPr txBox="1">
            <a:spLocks/>
          </p:cNvSpPr>
          <p:nvPr/>
        </p:nvSpPr>
        <p:spPr>
          <a:xfrm>
            <a:off x="1085878" y="5659609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KS2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3D430F02-4F6B-4E01-AD0B-1B479DD476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2927" y="325485"/>
            <a:ext cx="4143375" cy="17907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016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891" y="1853552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055" y="2909310"/>
            <a:ext cx="4248727" cy="2459787"/>
          </a:xfrm>
        </p:spPr>
        <p:txBody>
          <a:bodyPr>
            <a:normAutofit/>
          </a:bodyPr>
          <a:lstStyle/>
          <a:p>
            <a:r>
              <a:rPr lang="en-GB" sz="1600" dirty="0">
                <a:solidFill>
                  <a:srgbClr val="002060"/>
                </a:solidFill>
              </a:rPr>
              <a:t>The numbers in this sequence decrease by the same amount each time.</a:t>
            </a:r>
          </a:p>
          <a:p>
            <a:r>
              <a:rPr lang="en-GB" sz="1600" dirty="0">
                <a:solidFill>
                  <a:srgbClr val="002060"/>
                </a:solidFill>
              </a:rPr>
              <a:t>303,704     302,704    301,704    300,704</a:t>
            </a:r>
          </a:p>
          <a:p>
            <a:r>
              <a:rPr lang="en-GB" sz="1600" dirty="0">
                <a:solidFill>
                  <a:srgbClr val="002060"/>
                </a:solidFill>
                <a:latin typeface="+mj-lt"/>
              </a:rPr>
              <a:t>What is the next term in the sequence?</a:t>
            </a:r>
            <a:endParaRPr lang="en-GB" sz="1600" dirty="0"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6077" y="1201811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8010237" y="5109009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Numbers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65200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877455" y="2669309"/>
            <a:ext cx="5107709" cy="18288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C050A32-F2F3-4BA7-B3F7-2635FE6D8032}"/>
              </a:ext>
            </a:extLst>
          </p:cNvPr>
          <p:cNvSpPr txBox="1">
            <a:spLocks/>
          </p:cNvSpPr>
          <p:nvPr/>
        </p:nvSpPr>
        <p:spPr>
          <a:xfrm>
            <a:off x="6899564" y="2909310"/>
            <a:ext cx="4248727" cy="2459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Here are the first 4 terms of a sequence</a:t>
            </a:r>
          </a:p>
          <a:p>
            <a:r>
              <a:rPr lang="en-GB" sz="1600" dirty="0">
                <a:solidFill>
                  <a:srgbClr val="002060"/>
                </a:solidFill>
              </a:rPr>
              <a:t>3	10	17	24</a:t>
            </a:r>
          </a:p>
          <a:p>
            <a:r>
              <a:rPr lang="en-GB" sz="1600" dirty="0">
                <a:solidFill>
                  <a:srgbClr val="002060"/>
                </a:solidFill>
              </a:rPr>
              <a:t>Write down the next term in the sequence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377709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289964" y="2669309"/>
            <a:ext cx="5107709" cy="18288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FB6FBD29-9290-45BD-B61B-4639EC8CA9EF}"/>
              </a:ext>
            </a:extLst>
          </p:cNvPr>
          <p:cNvSpPr txBox="1">
            <a:spLocks/>
          </p:cNvSpPr>
          <p:nvPr/>
        </p:nvSpPr>
        <p:spPr>
          <a:xfrm>
            <a:off x="2571750" y="4181620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KS2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7E0D41C6-9F4C-4FC2-BA94-86622DC21090}"/>
              </a:ext>
            </a:extLst>
          </p:cNvPr>
          <p:cNvSpPr txBox="1">
            <a:spLocks/>
          </p:cNvSpPr>
          <p:nvPr/>
        </p:nvSpPr>
        <p:spPr>
          <a:xfrm>
            <a:off x="8010237" y="4139203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8EB2D14-BCE1-4063-B802-148CFE22F5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8395"/>
          <a:stretch/>
        </p:blipFill>
        <p:spPr>
          <a:xfrm>
            <a:off x="4043896" y="274854"/>
            <a:ext cx="4104207" cy="18431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E2F2B18-D788-49EC-83B0-EC6F7929FDAB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Q1</a:t>
            </a:r>
          </a:p>
        </p:txBody>
      </p:sp>
    </p:spTree>
    <p:extLst>
      <p:ext uri="{BB962C8B-B14F-4D97-AF65-F5344CB8AC3E}">
        <p14:creationId xmlns:p14="http://schemas.microsoft.com/office/powerpoint/2010/main" val="383810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891" y="1853552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xmlns="" id="{3CBE1A38-CD48-4BE6-8745-24C938E94A29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487055" y="2747242"/>
                <a:ext cx="4248727" cy="2621855"/>
              </a:xfrm>
            </p:spPr>
            <p:txBody>
              <a:bodyPr>
                <a:normAutofit/>
              </a:bodyPr>
              <a:lstStyle/>
              <a:p>
                <a:r>
                  <a:rPr lang="en-GB" sz="1600" dirty="0">
                    <a:solidFill>
                      <a:srgbClr val="002060"/>
                    </a:solidFill>
                  </a:rPr>
                  <a:t>Tick the percentage that is closest in value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002060"/>
                  </a:solidFill>
                </a:endParaRPr>
              </a:p>
              <a:p>
                <a:pPr algn="l"/>
                <a:r>
                  <a:rPr lang="en-GB" sz="1600" dirty="0">
                    <a:solidFill>
                      <a:srgbClr val="002060"/>
                    </a:solidFill>
                  </a:rPr>
                  <a:t>		30% </a:t>
                </a:r>
              </a:p>
              <a:p>
                <a:pPr algn="l"/>
                <a:r>
                  <a:rPr lang="en-GB" sz="1600" dirty="0">
                    <a:solidFill>
                      <a:srgbClr val="002060"/>
                    </a:solidFill>
                  </a:rPr>
                  <a:t>		33%</a:t>
                </a:r>
              </a:p>
              <a:p>
                <a:pPr algn="l"/>
                <a:r>
                  <a:rPr lang="en-GB" sz="1600" dirty="0">
                    <a:solidFill>
                      <a:srgbClr val="002060"/>
                    </a:solidFill>
                  </a:rPr>
                  <a:t>		33.3% </a:t>
                </a:r>
              </a:p>
              <a:p>
                <a:pPr algn="l"/>
                <a:r>
                  <a:rPr lang="en-GB" sz="1600" dirty="0">
                    <a:solidFill>
                      <a:srgbClr val="002060"/>
                    </a:solidFill>
                  </a:rPr>
                  <a:t>		33.4%</a:t>
                </a:r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3CBE1A38-CD48-4BE6-8745-24C938E94A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487055" y="2747242"/>
                <a:ext cx="4248727" cy="262185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-722745" y="5791899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65200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877455" y="2669308"/>
            <a:ext cx="5107709" cy="221672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Subtitle 2">
                <a:extLst>
                  <a:ext uri="{FF2B5EF4-FFF2-40B4-BE49-F238E27FC236}">
                    <a16:creationId xmlns:a16="http://schemas.microsoft.com/office/drawing/2014/main" xmlns="" id="{5C050A32-F2F3-4BA7-B3F7-2635FE6D80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41713" y="2758350"/>
                <a:ext cx="4248727" cy="28407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600" dirty="0">
                    <a:solidFill>
                      <a:srgbClr val="002060"/>
                    </a:solidFill>
                  </a:rPr>
                  <a:t>Circle two numbers that are equivalent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002060"/>
                  </a:solidFill>
                </a:endParaRPr>
              </a:p>
              <a:p>
                <a:endParaRPr lang="en-GB" sz="1600" dirty="0">
                  <a:solidFill>
                    <a:srgbClr val="002060"/>
                  </a:solidFill>
                </a:endParaRPr>
              </a:p>
              <a:p>
                <a:pPr algn="l"/>
                <a:r>
                  <a:rPr lang="en-GB" sz="1600" dirty="0">
                    <a:solidFill>
                      <a:srgbClr val="002060"/>
                    </a:solidFill>
                  </a:rPr>
                  <a:t>0.25 	0.75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GB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002060"/>
                    </a:solidFill>
                  </a:rPr>
                  <a:t>	0.5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Subtitle 2">
                <a:extLst>
                  <a:ext uri="{FF2B5EF4-FFF2-40B4-BE49-F238E27FC236}">
                    <a16:creationId xmlns:a16="http://schemas.microsoft.com/office/drawing/2014/main" id="{5C050A32-F2F3-4BA7-B3F7-2635FE6D8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1713" y="2758350"/>
                <a:ext cx="4248727" cy="2840757"/>
              </a:xfrm>
              <a:prstGeom prst="rect">
                <a:avLst/>
              </a:prstGeom>
              <a:blipFill>
                <a:blip r:embed="rId4"/>
                <a:stretch>
                  <a:fillRect l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377709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289964" y="2669308"/>
            <a:ext cx="5107709" cy="221672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7934CCD-5237-4A14-9ADE-57B92A8756ED}"/>
              </a:ext>
            </a:extLst>
          </p:cNvPr>
          <p:cNvSpPr/>
          <p:nvPr/>
        </p:nvSpPr>
        <p:spPr>
          <a:xfrm>
            <a:off x="2918689" y="3113593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72AD7FEA-85C8-47D0-83E4-81A6A039A2CB}"/>
              </a:ext>
            </a:extLst>
          </p:cNvPr>
          <p:cNvSpPr/>
          <p:nvPr/>
        </p:nvSpPr>
        <p:spPr>
          <a:xfrm>
            <a:off x="2914070" y="3479944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3690EA9-A883-4D06-A3A7-523CBC91A389}"/>
              </a:ext>
            </a:extLst>
          </p:cNvPr>
          <p:cNvSpPr/>
          <p:nvPr/>
        </p:nvSpPr>
        <p:spPr>
          <a:xfrm>
            <a:off x="2914070" y="3841604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67007CA-FCD0-48DF-AFFF-387AFAE0D6FA}"/>
              </a:ext>
            </a:extLst>
          </p:cNvPr>
          <p:cNvSpPr/>
          <p:nvPr/>
        </p:nvSpPr>
        <p:spPr>
          <a:xfrm>
            <a:off x="2914070" y="4189336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7F9E371-E1BD-4935-9939-65E115D93133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Q2</a:t>
            </a:r>
          </a:p>
        </p:txBody>
      </p:sp>
    </p:spTree>
    <p:extLst>
      <p:ext uri="{BB962C8B-B14F-4D97-AF65-F5344CB8AC3E}">
        <p14:creationId xmlns:p14="http://schemas.microsoft.com/office/powerpoint/2010/main" val="1862878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891" y="1853552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xmlns="" id="{3CBE1A38-CD48-4BE6-8745-24C938E94A29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487055" y="2747242"/>
                <a:ext cx="4248727" cy="2621855"/>
              </a:xfrm>
            </p:spPr>
            <p:txBody>
              <a:bodyPr>
                <a:normAutofit/>
              </a:bodyPr>
              <a:lstStyle/>
              <a:p>
                <a:r>
                  <a:rPr lang="en-GB" sz="1600" dirty="0">
                    <a:solidFill>
                      <a:srgbClr val="002060"/>
                    </a:solidFill>
                  </a:rPr>
                  <a:t>Tick the percentage that is closest in value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002060"/>
                  </a:solidFill>
                </a:endParaRPr>
              </a:p>
              <a:p>
                <a:pPr algn="l"/>
                <a:r>
                  <a:rPr lang="en-GB" sz="1600" dirty="0">
                    <a:solidFill>
                      <a:srgbClr val="002060"/>
                    </a:solidFill>
                  </a:rPr>
                  <a:t>		30% </a:t>
                </a:r>
              </a:p>
              <a:p>
                <a:pPr algn="l"/>
                <a:r>
                  <a:rPr lang="en-GB" sz="1600" dirty="0">
                    <a:solidFill>
                      <a:srgbClr val="002060"/>
                    </a:solidFill>
                  </a:rPr>
                  <a:t>		33%</a:t>
                </a:r>
              </a:p>
              <a:p>
                <a:pPr algn="l"/>
                <a:r>
                  <a:rPr lang="en-GB" sz="1600" dirty="0">
                    <a:solidFill>
                      <a:srgbClr val="002060"/>
                    </a:solidFill>
                  </a:rPr>
                  <a:t>		33.3% </a:t>
                </a:r>
              </a:p>
              <a:p>
                <a:pPr algn="l"/>
                <a:r>
                  <a:rPr lang="en-GB" sz="1600" dirty="0">
                    <a:solidFill>
                      <a:srgbClr val="002060"/>
                    </a:solidFill>
                  </a:rPr>
                  <a:t>		33.4%</a:t>
                </a:r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3CBE1A38-CD48-4BE6-8745-24C938E94A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487055" y="2747242"/>
                <a:ext cx="4248727" cy="262185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-722745" y="5791899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65200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877455" y="2669308"/>
            <a:ext cx="5107709" cy="221672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377709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7934CCD-5237-4A14-9ADE-57B92A8756ED}"/>
              </a:ext>
            </a:extLst>
          </p:cNvPr>
          <p:cNvSpPr/>
          <p:nvPr/>
        </p:nvSpPr>
        <p:spPr>
          <a:xfrm>
            <a:off x="2918689" y="3113593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72AD7FEA-85C8-47D0-83E4-81A6A039A2CB}"/>
              </a:ext>
            </a:extLst>
          </p:cNvPr>
          <p:cNvSpPr/>
          <p:nvPr/>
        </p:nvSpPr>
        <p:spPr>
          <a:xfrm>
            <a:off x="2914070" y="3479944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3690EA9-A883-4D06-A3A7-523CBC91A389}"/>
              </a:ext>
            </a:extLst>
          </p:cNvPr>
          <p:cNvSpPr/>
          <p:nvPr/>
        </p:nvSpPr>
        <p:spPr>
          <a:xfrm>
            <a:off x="2914070" y="3841604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67007CA-FCD0-48DF-AFFF-387AFAE0D6FA}"/>
              </a:ext>
            </a:extLst>
          </p:cNvPr>
          <p:cNvSpPr/>
          <p:nvPr/>
        </p:nvSpPr>
        <p:spPr>
          <a:xfrm>
            <a:off x="2914070" y="4189336"/>
            <a:ext cx="267855" cy="27016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xmlns="" id="{CFE03DBC-421A-4110-A88F-7D70BDF84A36}"/>
              </a:ext>
            </a:extLst>
          </p:cNvPr>
          <p:cNvSpPr txBox="1">
            <a:spLocks/>
          </p:cNvSpPr>
          <p:nvPr/>
        </p:nvSpPr>
        <p:spPr>
          <a:xfrm>
            <a:off x="2459900" y="4677783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Subtitle 2">
                <a:extLst>
                  <a:ext uri="{FF2B5EF4-FFF2-40B4-BE49-F238E27FC236}">
                    <a16:creationId xmlns:a16="http://schemas.microsoft.com/office/drawing/2014/main" xmlns="" id="{9F8BC243-B8AE-4993-AC5B-9AA9E5D71CF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41713" y="2758350"/>
                <a:ext cx="4248727" cy="28407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600" dirty="0">
                    <a:solidFill>
                      <a:srgbClr val="002060"/>
                    </a:solidFill>
                  </a:rPr>
                  <a:t>Circle two numbers that are equivalent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002060"/>
                  </a:solidFill>
                </a:endParaRPr>
              </a:p>
              <a:p>
                <a:endParaRPr lang="en-GB" sz="1600" dirty="0">
                  <a:solidFill>
                    <a:srgbClr val="002060"/>
                  </a:solidFill>
                </a:endParaRPr>
              </a:p>
              <a:p>
                <a:pPr algn="l"/>
                <a:r>
                  <a:rPr lang="en-GB" sz="1600" dirty="0">
                    <a:solidFill>
                      <a:srgbClr val="002060"/>
                    </a:solidFill>
                  </a:rPr>
                  <a:t>0.25 	0.75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GB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002060"/>
                    </a:solidFill>
                  </a:rPr>
                  <a:t>	0.5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Subtitle 2">
                <a:extLst>
                  <a:ext uri="{FF2B5EF4-FFF2-40B4-BE49-F238E27FC236}">
                    <a16:creationId xmlns:a16="http://schemas.microsoft.com/office/drawing/2014/main" id="{9F8BC243-B8AE-4993-AC5B-9AA9E5D71C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1713" y="2758350"/>
                <a:ext cx="4248727" cy="2840757"/>
              </a:xfrm>
              <a:prstGeom prst="rect">
                <a:avLst/>
              </a:prstGeom>
              <a:blipFill>
                <a:blip r:embed="rId4"/>
                <a:stretch>
                  <a:fillRect l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076C19B-78C5-4ED4-A03B-83967F009B8D}"/>
              </a:ext>
            </a:extLst>
          </p:cNvPr>
          <p:cNvSpPr/>
          <p:nvPr/>
        </p:nvSpPr>
        <p:spPr>
          <a:xfrm>
            <a:off x="6289964" y="2669308"/>
            <a:ext cx="5107709" cy="221672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AE02AED5-F3C0-4DB4-B095-6A0CEB7E6C74}"/>
              </a:ext>
            </a:extLst>
          </p:cNvPr>
          <p:cNvSpPr txBox="1">
            <a:spLocks/>
          </p:cNvSpPr>
          <p:nvPr/>
        </p:nvSpPr>
        <p:spPr>
          <a:xfrm>
            <a:off x="8059376" y="4677783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ADDAB5D-8677-4191-9B2B-98F517C9452A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F1D1B1C-8277-41FA-A5E4-FCEDFBC8E31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2728"/>
          <a:stretch/>
        </p:blipFill>
        <p:spPr>
          <a:xfrm>
            <a:off x="3924300" y="135100"/>
            <a:ext cx="4343400" cy="211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1253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891" y="1853552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054" y="3170044"/>
            <a:ext cx="4248727" cy="2621855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Work out 15% of 180 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6077" y="1201811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-722745" y="5791899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65200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877455" y="2669308"/>
            <a:ext cx="5107709" cy="1591759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C050A32-F2F3-4BA7-B3F7-2635FE6D8032}"/>
              </a:ext>
            </a:extLst>
          </p:cNvPr>
          <p:cNvSpPr txBox="1">
            <a:spLocks/>
          </p:cNvSpPr>
          <p:nvPr/>
        </p:nvSpPr>
        <p:spPr>
          <a:xfrm>
            <a:off x="6899563" y="3170044"/>
            <a:ext cx="4248727" cy="2353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rgbClr val="002060"/>
                </a:solidFill>
              </a:rPr>
              <a:t>28% of 850 = </a:t>
            </a:r>
          </a:p>
          <a:p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377709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289964" y="2669308"/>
            <a:ext cx="5107709" cy="1591759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56E7652-285E-407E-AA93-3FF319A8645B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Q3</a:t>
            </a:r>
          </a:p>
        </p:txBody>
      </p:sp>
    </p:spTree>
    <p:extLst>
      <p:ext uri="{BB962C8B-B14F-4D97-AF65-F5344CB8AC3E}">
        <p14:creationId xmlns:p14="http://schemas.microsoft.com/office/powerpoint/2010/main" val="3086393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891" y="1853552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054" y="3170044"/>
            <a:ext cx="4248727" cy="2621855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Work out 15% of 180 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6077" y="1201811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-722745" y="5791899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965200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877455" y="2669308"/>
            <a:ext cx="5107709" cy="1591759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C050A32-F2F3-4BA7-B3F7-2635FE6D8032}"/>
              </a:ext>
            </a:extLst>
          </p:cNvPr>
          <p:cNvSpPr txBox="1">
            <a:spLocks/>
          </p:cNvSpPr>
          <p:nvPr/>
        </p:nvSpPr>
        <p:spPr>
          <a:xfrm>
            <a:off x="6899563" y="3170044"/>
            <a:ext cx="4248727" cy="2353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rgbClr val="002060"/>
                </a:solidFill>
              </a:rPr>
              <a:t>28% of 850 = </a:t>
            </a:r>
          </a:p>
          <a:p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377709" y="29337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289964" y="2669308"/>
            <a:ext cx="5107709" cy="1591759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7C308A83-3B5A-4E06-AB12-0DF248E5C623}"/>
              </a:ext>
            </a:extLst>
          </p:cNvPr>
          <p:cNvSpPr txBox="1">
            <a:spLocks/>
          </p:cNvSpPr>
          <p:nvPr/>
        </p:nvSpPr>
        <p:spPr>
          <a:xfrm>
            <a:off x="2571750" y="4025863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KS4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BB1F428E-2F6C-4222-ADA2-DCA4C5FCD142}"/>
              </a:ext>
            </a:extLst>
          </p:cNvPr>
          <p:cNvSpPr txBox="1">
            <a:spLocks/>
          </p:cNvSpPr>
          <p:nvPr/>
        </p:nvSpPr>
        <p:spPr>
          <a:xfrm>
            <a:off x="7984259" y="4025863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7E3B1E1-A2FE-4819-8B68-1353ED1B88B6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03E21FF-6EA6-40E7-AD95-4592255454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2784" y="159394"/>
            <a:ext cx="4181475" cy="19621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3036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42352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8509" y="2011776"/>
            <a:ext cx="4498110" cy="4112385"/>
          </a:xfrm>
        </p:spPr>
        <p:txBody>
          <a:bodyPr>
            <a:normAutofit fontScale="92500"/>
          </a:bodyPr>
          <a:lstStyle/>
          <a:p>
            <a:r>
              <a:rPr lang="en-GB" dirty="0">
                <a:solidFill>
                  <a:srgbClr val="002060"/>
                </a:solidFill>
              </a:rPr>
              <a:t>Here are four number cards.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pPr algn="l"/>
            <a:r>
              <a:rPr lang="en-GB" dirty="0">
                <a:solidFill>
                  <a:srgbClr val="002060"/>
                </a:solidFill>
              </a:rPr>
              <a:t>David uses each card once to make a</a:t>
            </a:r>
          </a:p>
          <a:p>
            <a:pPr algn="l"/>
            <a:r>
              <a:rPr lang="en-GB" dirty="0">
                <a:solidFill>
                  <a:srgbClr val="002060"/>
                </a:solidFill>
              </a:rPr>
              <a:t>four-digit number. He places:</a:t>
            </a:r>
          </a:p>
          <a:p>
            <a:pPr lvl="1" algn="l"/>
            <a:r>
              <a:rPr lang="en-GB" dirty="0">
                <a:solidFill>
                  <a:srgbClr val="002060"/>
                </a:solidFill>
              </a:rPr>
              <a:t>• 5 in the tens column</a:t>
            </a:r>
          </a:p>
          <a:p>
            <a:pPr lvl="1" algn="l"/>
            <a:r>
              <a:rPr lang="en-GB" dirty="0">
                <a:solidFill>
                  <a:srgbClr val="002060"/>
                </a:solidFill>
              </a:rPr>
              <a:t>• 6 so that it has a higher value than any of the other digits</a:t>
            </a:r>
          </a:p>
          <a:p>
            <a:pPr lvl="1" algn="l"/>
            <a:r>
              <a:rPr lang="en-GB" dirty="0">
                <a:solidFill>
                  <a:srgbClr val="002060"/>
                </a:solidFill>
              </a:rPr>
              <a:t>• the remaining two digits so that 7 has the higher value.</a:t>
            </a:r>
          </a:p>
          <a:p>
            <a:pPr algn="l"/>
            <a:r>
              <a:rPr lang="en-GB" dirty="0">
                <a:solidFill>
                  <a:srgbClr val="002060"/>
                </a:solidFill>
              </a:rPr>
              <a:t>What number did David make?</a:t>
            </a:r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2186" y="490611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3292614" y="6303201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891309" y="22225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803564" y="1958108"/>
            <a:ext cx="5107709" cy="4156365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303818" y="22225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216073" y="1958108"/>
            <a:ext cx="5107709" cy="416605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8A271CC5-6777-4ACC-87C9-78C816551811}"/>
              </a:ext>
            </a:extLst>
          </p:cNvPr>
          <p:cNvSpPr/>
          <p:nvPr/>
        </p:nvSpPr>
        <p:spPr>
          <a:xfrm>
            <a:off x="1935018" y="2458844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679959A-57C5-4BDC-B5A4-605DD165A449}"/>
              </a:ext>
            </a:extLst>
          </p:cNvPr>
          <p:cNvSpPr/>
          <p:nvPr/>
        </p:nvSpPr>
        <p:spPr>
          <a:xfrm>
            <a:off x="2751021" y="2458844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F0F780B-A43A-4319-A2B0-50112F263490}"/>
              </a:ext>
            </a:extLst>
          </p:cNvPr>
          <p:cNvSpPr/>
          <p:nvPr/>
        </p:nvSpPr>
        <p:spPr>
          <a:xfrm>
            <a:off x="3545347" y="2458844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ED9CC4E8-44B7-493D-844A-12EFEE9B53F1}"/>
              </a:ext>
            </a:extLst>
          </p:cNvPr>
          <p:cNvSpPr/>
          <p:nvPr/>
        </p:nvSpPr>
        <p:spPr>
          <a:xfrm>
            <a:off x="4351219" y="2458844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xmlns="" id="{EA24D068-E795-4FA2-B86A-176EE1E6EB84}"/>
              </a:ext>
            </a:extLst>
          </p:cNvPr>
          <p:cNvSpPr txBox="1">
            <a:spLocks/>
          </p:cNvSpPr>
          <p:nvPr/>
        </p:nvSpPr>
        <p:spPr>
          <a:xfrm>
            <a:off x="6789100" y="2002088"/>
            <a:ext cx="4498110" cy="4112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rgbClr val="002060"/>
                </a:solidFill>
              </a:rPr>
              <a:t>Here are four digits.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pPr algn="l"/>
            <a:r>
              <a:rPr lang="en-GB" dirty="0">
                <a:solidFill>
                  <a:srgbClr val="002060"/>
                </a:solidFill>
              </a:rPr>
              <a:t>Put one of these digits in each box to give the smallest possible answer to the sum. </a:t>
            </a:r>
          </a:p>
          <a:p>
            <a:pPr algn="l"/>
            <a:r>
              <a:rPr lang="en-GB" dirty="0">
                <a:solidFill>
                  <a:srgbClr val="002060"/>
                </a:solidFill>
              </a:rPr>
              <a:t>Use each digit only once. </a:t>
            </a:r>
          </a:p>
          <a:p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B7A78A3-4563-4E11-89FE-F7EE6D4CA98F}"/>
              </a:ext>
            </a:extLst>
          </p:cNvPr>
          <p:cNvSpPr/>
          <p:nvPr/>
        </p:nvSpPr>
        <p:spPr>
          <a:xfrm>
            <a:off x="7474529" y="2458844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97933697-595E-4BE7-9F57-CEA5FB3A9563}"/>
              </a:ext>
            </a:extLst>
          </p:cNvPr>
          <p:cNvSpPr/>
          <p:nvPr/>
        </p:nvSpPr>
        <p:spPr>
          <a:xfrm>
            <a:off x="8266544" y="2458443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7C91B03-4EEF-4EDE-9A84-B49B8BC73525}"/>
              </a:ext>
            </a:extLst>
          </p:cNvPr>
          <p:cNvSpPr/>
          <p:nvPr/>
        </p:nvSpPr>
        <p:spPr>
          <a:xfrm>
            <a:off x="9058559" y="2457641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03B7481-69C0-483E-B366-8BA7C6621E17}"/>
              </a:ext>
            </a:extLst>
          </p:cNvPr>
          <p:cNvSpPr/>
          <p:nvPr/>
        </p:nvSpPr>
        <p:spPr>
          <a:xfrm>
            <a:off x="9850574" y="2457641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710C98A-3030-4DFF-A000-3ECB5C3CF954}"/>
              </a:ext>
            </a:extLst>
          </p:cNvPr>
          <p:cNvSpPr/>
          <p:nvPr/>
        </p:nvSpPr>
        <p:spPr>
          <a:xfrm>
            <a:off x="7529577" y="5088328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A525F297-95E3-41E2-A8BA-D2B982C3921B}"/>
              </a:ext>
            </a:extLst>
          </p:cNvPr>
          <p:cNvSpPr/>
          <p:nvPr/>
        </p:nvSpPr>
        <p:spPr>
          <a:xfrm>
            <a:off x="8159958" y="5088700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6F24BE7-6B66-4C7B-8E39-FD8791B17B87}"/>
              </a:ext>
            </a:extLst>
          </p:cNvPr>
          <p:cNvSpPr/>
          <p:nvPr/>
        </p:nvSpPr>
        <p:spPr>
          <a:xfrm>
            <a:off x="8745274" y="5088700"/>
            <a:ext cx="521854" cy="68707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+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36D25D86-C653-4682-AF02-A8B6945E9508}"/>
              </a:ext>
            </a:extLst>
          </p:cNvPr>
          <p:cNvSpPr/>
          <p:nvPr/>
        </p:nvSpPr>
        <p:spPr>
          <a:xfrm>
            <a:off x="9328720" y="5088700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127FC6AC-1362-4A7E-A165-1472CB3FF03A}"/>
              </a:ext>
            </a:extLst>
          </p:cNvPr>
          <p:cNvSpPr/>
          <p:nvPr/>
        </p:nvSpPr>
        <p:spPr>
          <a:xfrm>
            <a:off x="9959101" y="5088700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1B0B647F-9EA7-485D-82EA-288ED9EDCF70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Q4</a:t>
            </a:r>
          </a:p>
        </p:txBody>
      </p:sp>
    </p:spTree>
    <p:extLst>
      <p:ext uri="{BB962C8B-B14F-4D97-AF65-F5344CB8AC3E}">
        <p14:creationId xmlns:p14="http://schemas.microsoft.com/office/powerpoint/2010/main" val="1070189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654BB-1E96-48AE-9ED1-6C07E2A20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42352"/>
            <a:ext cx="9144000" cy="7433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KS2 or KS4?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sz="3600" dirty="0">
                <a:solidFill>
                  <a:srgbClr val="002060"/>
                </a:solidFill>
              </a:rPr>
              <a:t>Which assessment</a:t>
            </a:r>
            <a:r>
              <a:rPr lang="en-GB" sz="2200" dirty="0">
                <a:solidFill>
                  <a:srgbClr val="002060"/>
                </a:solidFill>
              </a:rPr>
              <a:t>*</a:t>
            </a:r>
            <a:r>
              <a:rPr lang="en-GB" sz="3600" dirty="0">
                <a:solidFill>
                  <a:srgbClr val="002060"/>
                </a:solidFill>
              </a:rPr>
              <a:t> do these questions come from?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1A38-CD48-4BE6-8745-24C938E94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8509" y="2011776"/>
            <a:ext cx="4498110" cy="4112385"/>
          </a:xfrm>
        </p:spPr>
        <p:txBody>
          <a:bodyPr>
            <a:normAutofit fontScale="92500"/>
          </a:bodyPr>
          <a:lstStyle/>
          <a:p>
            <a:r>
              <a:rPr lang="en-GB" dirty="0">
                <a:solidFill>
                  <a:srgbClr val="002060"/>
                </a:solidFill>
              </a:rPr>
              <a:t>Here are four number cards.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pPr algn="l"/>
            <a:r>
              <a:rPr lang="en-GB" dirty="0">
                <a:solidFill>
                  <a:srgbClr val="002060"/>
                </a:solidFill>
              </a:rPr>
              <a:t>David uses each card once to make a</a:t>
            </a:r>
          </a:p>
          <a:p>
            <a:pPr algn="l"/>
            <a:r>
              <a:rPr lang="en-GB" dirty="0">
                <a:solidFill>
                  <a:srgbClr val="002060"/>
                </a:solidFill>
              </a:rPr>
              <a:t>four-digit number. He places:</a:t>
            </a:r>
          </a:p>
          <a:p>
            <a:pPr lvl="1" algn="l"/>
            <a:r>
              <a:rPr lang="en-GB" dirty="0">
                <a:solidFill>
                  <a:srgbClr val="002060"/>
                </a:solidFill>
              </a:rPr>
              <a:t>• 5 in the tens column</a:t>
            </a:r>
          </a:p>
          <a:p>
            <a:pPr lvl="1" algn="l"/>
            <a:r>
              <a:rPr lang="en-GB" dirty="0">
                <a:solidFill>
                  <a:srgbClr val="002060"/>
                </a:solidFill>
              </a:rPr>
              <a:t>• 6 so that it has a higher value than any of the other digits</a:t>
            </a:r>
          </a:p>
          <a:p>
            <a:pPr lvl="1" algn="l"/>
            <a:r>
              <a:rPr lang="en-GB" dirty="0">
                <a:solidFill>
                  <a:srgbClr val="002060"/>
                </a:solidFill>
              </a:rPr>
              <a:t>• the remaining two digits so that 7 has the higher value.</a:t>
            </a:r>
          </a:p>
          <a:p>
            <a:pPr algn="l"/>
            <a:r>
              <a:rPr lang="en-GB" dirty="0">
                <a:solidFill>
                  <a:srgbClr val="002060"/>
                </a:solidFill>
              </a:rPr>
              <a:t>What number did David make?</a:t>
            </a:r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42853F-AC6E-4A1E-8069-7A531316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2186" y="490611"/>
            <a:ext cx="1224834" cy="89369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C7D4D657-423A-472D-8BA0-C4F84A64BA03}"/>
              </a:ext>
            </a:extLst>
          </p:cNvPr>
          <p:cNvSpPr txBox="1">
            <a:spLocks/>
          </p:cNvSpPr>
          <p:nvPr/>
        </p:nvSpPr>
        <p:spPr>
          <a:xfrm>
            <a:off x="3292614" y="6303201"/>
            <a:ext cx="5463308" cy="344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002060"/>
                </a:solidFill>
              </a:rPr>
              <a:t>* Questions tweaked slightly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372209-4D82-469E-8BE7-6B97BA9F6D09}"/>
              </a:ext>
            </a:extLst>
          </p:cNvPr>
          <p:cNvSpPr txBox="1"/>
          <p:nvPr/>
        </p:nvSpPr>
        <p:spPr>
          <a:xfrm>
            <a:off x="891309" y="22225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0C3661E-18DD-4A62-B49F-0E121F52C8A8}"/>
              </a:ext>
            </a:extLst>
          </p:cNvPr>
          <p:cNvSpPr/>
          <p:nvPr/>
        </p:nvSpPr>
        <p:spPr>
          <a:xfrm>
            <a:off x="803564" y="1958108"/>
            <a:ext cx="5107709" cy="4156365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9F5701E-8169-45AB-BB63-F40399B10BC5}"/>
              </a:ext>
            </a:extLst>
          </p:cNvPr>
          <p:cNvSpPr txBox="1"/>
          <p:nvPr/>
        </p:nvSpPr>
        <p:spPr>
          <a:xfrm>
            <a:off x="6303818" y="2222592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B8A0AF8-60C3-4171-A818-9CA18A8C397B}"/>
              </a:ext>
            </a:extLst>
          </p:cNvPr>
          <p:cNvSpPr/>
          <p:nvPr/>
        </p:nvSpPr>
        <p:spPr>
          <a:xfrm>
            <a:off x="6216073" y="1958108"/>
            <a:ext cx="5107709" cy="416605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8A271CC5-6777-4ACC-87C9-78C816551811}"/>
              </a:ext>
            </a:extLst>
          </p:cNvPr>
          <p:cNvSpPr/>
          <p:nvPr/>
        </p:nvSpPr>
        <p:spPr>
          <a:xfrm>
            <a:off x="1935018" y="2458844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679959A-57C5-4BDC-B5A4-605DD165A449}"/>
              </a:ext>
            </a:extLst>
          </p:cNvPr>
          <p:cNvSpPr/>
          <p:nvPr/>
        </p:nvSpPr>
        <p:spPr>
          <a:xfrm>
            <a:off x="2751021" y="2458844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F0F780B-A43A-4319-A2B0-50112F263490}"/>
              </a:ext>
            </a:extLst>
          </p:cNvPr>
          <p:cNvSpPr/>
          <p:nvPr/>
        </p:nvSpPr>
        <p:spPr>
          <a:xfrm>
            <a:off x="3545347" y="2458844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ED9CC4E8-44B7-493D-844A-12EFEE9B53F1}"/>
              </a:ext>
            </a:extLst>
          </p:cNvPr>
          <p:cNvSpPr/>
          <p:nvPr/>
        </p:nvSpPr>
        <p:spPr>
          <a:xfrm>
            <a:off x="4351219" y="2458844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xmlns="" id="{EA24D068-E795-4FA2-B86A-176EE1E6EB84}"/>
              </a:ext>
            </a:extLst>
          </p:cNvPr>
          <p:cNvSpPr txBox="1">
            <a:spLocks/>
          </p:cNvSpPr>
          <p:nvPr/>
        </p:nvSpPr>
        <p:spPr>
          <a:xfrm>
            <a:off x="6789100" y="2002088"/>
            <a:ext cx="4498110" cy="4112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rgbClr val="002060"/>
                </a:solidFill>
              </a:rPr>
              <a:t>Here are four digits.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pPr algn="l"/>
            <a:r>
              <a:rPr lang="en-GB" dirty="0">
                <a:solidFill>
                  <a:srgbClr val="002060"/>
                </a:solidFill>
              </a:rPr>
              <a:t>Put one of these digits in each box to give the smallest possible answer to the sum. </a:t>
            </a:r>
          </a:p>
          <a:p>
            <a:pPr algn="l"/>
            <a:r>
              <a:rPr lang="en-GB" dirty="0">
                <a:solidFill>
                  <a:srgbClr val="002060"/>
                </a:solidFill>
              </a:rPr>
              <a:t>Use each digit only once. </a:t>
            </a:r>
          </a:p>
          <a:p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B7A78A3-4563-4E11-89FE-F7EE6D4CA98F}"/>
              </a:ext>
            </a:extLst>
          </p:cNvPr>
          <p:cNvSpPr/>
          <p:nvPr/>
        </p:nvSpPr>
        <p:spPr>
          <a:xfrm>
            <a:off x="7474529" y="2458844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97933697-595E-4BE7-9F57-CEA5FB3A9563}"/>
              </a:ext>
            </a:extLst>
          </p:cNvPr>
          <p:cNvSpPr/>
          <p:nvPr/>
        </p:nvSpPr>
        <p:spPr>
          <a:xfrm>
            <a:off x="8266544" y="2458443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7C91B03-4EEF-4EDE-9A84-B49B8BC73525}"/>
              </a:ext>
            </a:extLst>
          </p:cNvPr>
          <p:cNvSpPr/>
          <p:nvPr/>
        </p:nvSpPr>
        <p:spPr>
          <a:xfrm>
            <a:off x="9058559" y="2457641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03B7481-69C0-483E-B366-8BA7C6621E17}"/>
              </a:ext>
            </a:extLst>
          </p:cNvPr>
          <p:cNvSpPr/>
          <p:nvPr/>
        </p:nvSpPr>
        <p:spPr>
          <a:xfrm>
            <a:off x="9850574" y="2457641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710C98A-3030-4DFF-A000-3ECB5C3CF954}"/>
              </a:ext>
            </a:extLst>
          </p:cNvPr>
          <p:cNvSpPr/>
          <p:nvPr/>
        </p:nvSpPr>
        <p:spPr>
          <a:xfrm>
            <a:off x="7529577" y="5088328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A525F297-95E3-41E2-A8BA-D2B982C3921B}"/>
              </a:ext>
            </a:extLst>
          </p:cNvPr>
          <p:cNvSpPr/>
          <p:nvPr/>
        </p:nvSpPr>
        <p:spPr>
          <a:xfrm>
            <a:off x="8159958" y="5088700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6F24BE7-6B66-4C7B-8E39-FD8791B17B87}"/>
              </a:ext>
            </a:extLst>
          </p:cNvPr>
          <p:cNvSpPr/>
          <p:nvPr/>
        </p:nvSpPr>
        <p:spPr>
          <a:xfrm>
            <a:off x="8745274" y="5088700"/>
            <a:ext cx="521854" cy="68707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+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36D25D86-C653-4682-AF02-A8B6945E9508}"/>
              </a:ext>
            </a:extLst>
          </p:cNvPr>
          <p:cNvSpPr/>
          <p:nvPr/>
        </p:nvSpPr>
        <p:spPr>
          <a:xfrm>
            <a:off x="9328720" y="5088700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127FC6AC-1362-4A7E-A165-1472CB3FF03A}"/>
              </a:ext>
            </a:extLst>
          </p:cNvPr>
          <p:cNvSpPr/>
          <p:nvPr/>
        </p:nvSpPr>
        <p:spPr>
          <a:xfrm>
            <a:off x="9959101" y="5088700"/>
            <a:ext cx="521854" cy="6870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00FE15D9-3EB1-42EF-A2A4-386C8435A883}"/>
              </a:ext>
            </a:extLst>
          </p:cNvPr>
          <p:cNvSpPr txBox="1">
            <a:spLocks/>
          </p:cNvSpPr>
          <p:nvPr/>
        </p:nvSpPr>
        <p:spPr>
          <a:xfrm>
            <a:off x="8051431" y="5848093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KS4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xmlns="" id="{80850914-7BFC-48A2-94CC-ECDA576BDBB8}"/>
              </a:ext>
            </a:extLst>
          </p:cNvPr>
          <p:cNvSpPr txBox="1">
            <a:spLocks/>
          </p:cNvSpPr>
          <p:nvPr/>
        </p:nvSpPr>
        <p:spPr>
          <a:xfrm>
            <a:off x="2632101" y="5848093"/>
            <a:ext cx="1719118" cy="910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2060"/>
                </a:solidFill>
              </a:rPr>
              <a:t>KS2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3D042A4F-4BE0-461C-B455-E6036194ED01}"/>
              </a:ext>
            </a:extLst>
          </p:cNvPr>
          <p:cNvSpPr txBox="1"/>
          <p:nvPr/>
        </p:nvSpPr>
        <p:spPr>
          <a:xfrm>
            <a:off x="0" y="0"/>
            <a:ext cx="1043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FFC000"/>
                </a:solidFill>
              </a:rPr>
              <a:t>Q4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542FD5B-AD7E-44AE-ACA7-B2304A4834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436" y="290080"/>
            <a:ext cx="5210175" cy="24479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8347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1120</Words>
  <Application>Microsoft Office PowerPoint</Application>
  <PresentationFormat>Widescreen</PresentationFormat>
  <Paragraphs>329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  <vt:lpstr>KS2 or KS4?  Which assessment* do these questions come from?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KS2 or KS4?</dc:title>
  <dc:creator>Melanie Muldowney</dc:creator>
  <cp:lastModifiedBy>Marcia Murray</cp:lastModifiedBy>
  <cp:revision>15</cp:revision>
  <dcterms:created xsi:type="dcterms:W3CDTF">2018-06-16T18:00:05Z</dcterms:created>
  <dcterms:modified xsi:type="dcterms:W3CDTF">2018-06-29T15:49:33Z</dcterms:modified>
</cp:coreProperties>
</file>