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0" r:id="rId5"/>
    <p:sldId id="261" r:id="rId6"/>
    <p:sldId id="259" r:id="rId7"/>
    <p:sldId id="262" r:id="rId8"/>
    <p:sldId id="268" r:id="rId9"/>
    <p:sldId id="274" r:id="rId10"/>
    <p:sldId id="272" r:id="rId11"/>
    <p:sldId id="279" r:id="rId12"/>
    <p:sldId id="263" r:id="rId13"/>
    <p:sldId id="264" r:id="rId14"/>
    <p:sldId id="265" r:id="rId15"/>
    <p:sldId id="266" r:id="rId16"/>
    <p:sldId id="280" r:id="rId17"/>
    <p:sldId id="281" r:id="rId18"/>
    <p:sldId id="282" r:id="rId19"/>
    <p:sldId id="284" r:id="rId20"/>
    <p:sldId id="283" r:id="rId21"/>
    <p:sldId id="285" r:id="rId22"/>
    <p:sldId id="28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7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1067CEF-67A4-480D-8B64-B6F9E97311A7}" type="datetimeFigureOut">
              <a:rPr lang="en-GB" smtClean="0"/>
              <a:t>21/04/2017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A99AEC-1FC1-47FF-A6D2-E2424297B446}" type="slidenum">
              <a:rPr lang="en-GB" smtClean="0"/>
              <a:t>‹#›</a:t>
            </a:fld>
            <a:endParaRPr lang="en-GB"/>
          </a:p>
        </p:txBody>
      </p:sp>
    </p:spTree>
    <p:extLst>
      <p:ext uri="{BB962C8B-B14F-4D97-AF65-F5344CB8AC3E}">
        <p14:creationId xmlns:p14="http://schemas.microsoft.com/office/powerpoint/2010/main" val="735586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067CEF-67A4-480D-8B64-B6F9E97311A7}" type="datetimeFigureOut">
              <a:rPr lang="en-GB" smtClean="0"/>
              <a:t>21/04/2017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A99AEC-1FC1-47FF-A6D2-E2424297B446}" type="slidenum">
              <a:rPr lang="en-GB" smtClean="0"/>
              <a:t>‹#›</a:t>
            </a:fld>
            <a:endParaRPr lang="en-GB"/>
          </a:p>
        </p:txBody>
      </p:sp>
    </p:spTree>
    <p:extLst>
      <p:ext uri="{BB962C8B-B14F-4D97-AF65-F5344CB8AC3E}">
        <p14:creationId xmlns:p14="http://schemas.microsoft.com/office/powerpoint/2010/main" val="1505819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067CEF-67A4-480D-8B64-B6F9E97311A7}" type="datetimeFigureOut">
              <a:rPr lang="en-GB" smtClean="0"/>
              <a:t>21/04/2017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A99AEC-1FC1-47FF-A6D2-E2424297B446}" type="slidenum">
              <a:rPr lang="en-GB" smtClean="0"/>
              <a:t>‹#›</a:t>
            </a:fld>
            <a:endParaRPr lang="en-GB"/>
          </a:p>
        </p:txBody>
      </p:sp>
    </p:spTree>
    <p:extLst>
      <p:ext uri="{BB962C8B-B14F-4D97-AF65-F5344CB8AC3E}">
        <p14:creationId xmlns:p14="http://schemas.microsoft.com/office/powerpoint/2010/main" val="192985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1067CEF-67A4-480D-8B64-B6F9E97311A7}" type="datetimeFigureOut">
              <a:rPr lang="en-GB" smtClean="0"/>
              <a:t>21/04/2017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A99AEC-1FC1-47FF-A6D2-E2424297B446}" type="slidenum">
              <a:rPr lang="en-GB" smtClean="0"/>
              <a:t>‹#›</a:t>
            </a:fld>
            <a:endParaRPr lang="en-GB"/>
          </a:p>
        </p:txBody>
      </p:sp>
    </p:spTree>
    <p:extLst>
      <p:ext uri="{BB962C8B-B14F-4D97-AF65-F5344CB8AC3E}">
        <p14:creationId xmlns:p14="http://schemas.microsoft.com/office/powerpoint/2010/main" val="54614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067CEF-67A4-480D-8B64-B6F9E97311A7}" type="datetimeFigureOut">
              <a:rPr lang="en-GB" smtClean="0"/>
              <a:t>21/04/2017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4A99AEC-1FC1-47FF-A6D2-E2424297B446}" type="slidenum">
              <a:rPr lang="en-GB" smtClean="0"/>
              <a:t>‹#›</a:t>
            </a:fld>
            <a:endParaRPr lang="en-GB"/>
          </a:p>
        </p:txBody>
      </p:sp>
    </p:spTree>
    <p:extLst>
      <p:ext uri="{BB962C8B-B14F-4D97-AF65-F5344CB8AC3E}">
        <p14:creationId xmlns:p14="http://schemas.microsoft.com/office/powerpoint/2010/main" val="298539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1067CEF-67A4-480D-8B64-B6F9E97311A7}" type="datetimeFigureOut">
              <a:rPr lang="en-GB" smtClean="0"/>
              <a:t>21/04/2017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A99AEC-1FC1-47FF-A6D2-E2424297B446}" type="slidenum">
              <a:rPr lang="en-GB" smtClean="0"/>
              <a:t>‹#›</a:t>
            </a:fld>
            <a:endParaRPr lang="en-GB"/>
          </a:p>
        </p:txBody>
      </p:sp>
    </p:spTree>
    <p:extLst>
      <p:ext uri="{BB962C8B-B14F-4D97-AF65-F5344CB8AC3E}">
        <p14:creationId xmlns:p14="http://schemas.microsoft.com/office/powerpoint/2010/main" val="4194016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1067CEF-67A4-480D-8B64-B6F9E97311A7}" type="datetimeFigureOut">
              <a:rPr lang="en-GB" smtClean="0"/>
              <a:t>21/04/2017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4A99AEC-1FC1-47FF-A6D2-E2424297B446}" type="slidenum">
              <a:rPr lang="en-GB" smtClean="0"/>
              <a:t>‹#›</a:t>
            </a:fld>
            <a:endParaRPr lang="en-GB"/>
          </a:p>
        </p:txBody>
      </p:sp>
    </p:spTree>
    <p:extLst>
      <p:ext uri="{BB962C8B-B14F-4D97-AF65-F5344CB8AC3E}">
        <p14:creationId xmlns:p14="http://schemas.microsoft.com/office/powerpoint/2010/main" val="1115618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1067CEF-67A4-480D-8B64-B6F9E97311A7}" type="datetimeFigureOut">
              <a:rPr lang="en-GB" smtClean="0"/>
              <a:t>21/04/2017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4A99AEC-1FC1-47FF-A6D2-E2424297B446}" type="slidenum">
              <a:rPr lang="en-GB" smtClean="0"/>
              <a:t>‹#›</a:t>
            </a:fld>
            <a:endParaRPr lang="en-GB"/>
          </a:p>
        </p:txBody>
      </p:sp>
    </p:spTree>
    <p:extLst>
      <p:ext uri="{BB962C8B-B14F-4D97-AF65-F5344CB8AC3E}">
        <p14:creationId xmlns:p14="http://schemas.microsoft.com/office/powerpoint/2010/main" val="732832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067CEF-67A4-480D-8B64-B6F9E97311A7}" type="datetimeFigureOut">
              <a:rPr lang="en-GB" smtClean="0"/>
              <a:t>21/04/2017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4A99AEC-1FC1-47FF-A6D2-E2424297B446}" type="slidenum">
              <a:rPr lang="en-GB" smtClean="0"/>
              <a:t>‹#›</a:t>
            </a:fld>
            <a:endParaRPr lang="en-GB"/>
          </a:p>
        </p:txBody>
      </p:sp>
    </p:spTree>
    <p:extLst>
      <p:ext uri="{BB962C8B-B14F-4D97-AF65-F5344CB8AC3E}">
        <p14:creationId xmlns:p14="http://schemas.microsoft.com/office/powerpoint/2010/main" val="93059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67CEF-67A4-480D-8B64-B6F9E97311A7}" type="datetimeFigureOut">
              <a:rPr lang="en-GB" smtClean="0"/>
              <a:t>21/04/2017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A99AEC-1FC1-47FF-A6D2-E2424297B446}" type="slidenum">
              <a:rPr lang="en-GB" smtClean="0"/>
              <a:t>‹#›</a:t>
            </a:fld>
            <a:endParaRPr lang="en-GB"/>
          </a:p>
        </p:txBody>
      </p:sp>
    </p:spTree>
    <p:extLst>
      <p:ext uri="{BB962C8B-B14F-4D97-AF65-F5344CB8AC3E}">
        <p14:creationId xmlns:p14="http://schemas.microsoft.com/office/powerpoint/2010/main" val="2181463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067CEF-67A4-480D-8B64-B6F9E97311A7}" type="datetimeFigureOut">
              <a:rPr lang="en-GB" smtClean="0"/>
              <a:t>21/04/2017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4A99AEC-1FC1-47FF-A6D2-E2424297B446}" type="slidenum">
              <a:rPr lang="en-GB" smtClean="0"/>
              <a:t>‹#›</a:t>
            </a:fld>
            <a:endParaRPr lang="en-GB"/>
          </a:p>
        </p:txBody>
      </p:sp>
    </p:spTree>
    <p:extLst>
      <p:ext uri="{BB962C8B-B14F-4D97-AF65-F5344CB8AC3E}">
        <p14:creationId xmlns:p14="http://schemas.microsoft.com/office/powerpoint/2010/main" val="324484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067CEF-67A4-480D-8B64-B6F9E97311A7}" type="datetimeFigureOut">
              <a:rPr lang="en-GB" smtClean="0"/>
              <a:t>21/04/2017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A99AEC-1FC1-47FF-A6D2-E2424297B446}" type="slidenum">
              <a:rPr lang="en-GB" smtClean="0"/>
              <a:t>‹#›</a:t>
            </a:fld>
            <a:endParaRPr lang="en-GB"/>
          </a:p>
        </p:txBody>
      </p:sp>
    </p:spTree>
    <p:extLst>
      <p:ext uri="{BB962C8B-B14F-4D97-AF65-F5344CB8AC3E}">
        <p14:creationId xmlns:p14="http://schemas.microsoft.com/office/powerpoint/2010/main" val="3788695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76518"/>
            <a:ext cx="10515600" cy="5700445"/>
          </a:xfrm>
        </p:spPr>
        <p:txBody>
          <a:bodyPr>
            <a:normAutofit fontScale="92500" lnSpcReduction="10000"/>
          </a:bodyPr>
          <a:lstStyle/>
          <a:p>
            <a:pPr marL="0" indent="0">
              <a:buNone/>
            </a:pPr>
            <a:r>
              <a:rPr lang="en-GB" i="1" dirty="0">
                <a:solidFill>
                  <a:srgbClr val="002060"/>
                </a:solidFill>
                <a:latin typeface="Arial" panose="020B0604020202020204" pitchFamily="34" charset="0"/>
                <a:cs typeface="Arial" panose="020B0604020202020204" pitchFamily="34" charset="0"/>
              </a:rPr>
              <a:t>South Yorkshire Maths Hub is conducting a workgroup using Bars to translate worded problems into models to improve students’ Problem Solving skills at KS2 &amp; 3. Additionally the group is investigating the use of a bar model puzzle practice app (Bar </a:t>
            </a:r>
            <a:r>
              <a:rPr lang="en-GB" i="1" dirty="0" err="1">
                <a:solidFill>
                  <a:srgbClr val="002060"/>
                </a:solidFill>
                <a:latin typeface="Arial" panose="020B0604020202020204" pitchFamily="34" charset="0"/>
                <a:cs typeface="Arial" panose="020B0604020202020204" pitchFamily="34" charset="0"/>
              </a:rPr>
              <a:t>Logik</a:t>
            </a:r>
            <a:r>
              <a:rPr lang="en-GB" i="1" dirty="0">
                <a:solidFill>
                  <a:srgbClr val="002060"/>
                </a:solidFill>
                <a:latin typeface="Arial" panose="020B0604020202020204" pitchFamily="34" charset="0"/>
                <a:cs typeface="Arial" panose="020B0604020202020204" pitchFamily="34" charset="0"/>
              </a:rPr>
              <a:t>) to familiarise students with the reasoning behind solving problems using bars, and reflecting on the relative impact of each.</a:t>
            </a:r>
          </a:p>
          <a:p>
            <a:endParaRPr lang="en-GB" i="1" dirty="0">
              <a:solidFill>
                <a:srgbClr val="002060"/>
              </a:solidFill>
              <a:latin typeface="Arial" panose="020B0604020202020204" pitchFamily="34" charset="0"/>
              <a:cs typeface="Arial" panose="020B0604020202020204" pitchFamily="34" charset="0"/>
            </a:endParaRPr>
          </a:p>
          <a:p>
            <a:pPr marL="0" indent="0">
              <a:buNone/>
            </a:pPr>
            <a:r>
              <a:rPr lang="en-GB" i="1" dirty="0">
                <a:solidFill>
                  <a:srgbClr val="002060"/>
                </a:solidFill>
                <a:latin typeface="Arial" panose="020B0604020202020204" pitchFamily="34" charset="0"/>
                <a:cs typeface="Arial" panose="020B0604020202020204" pitchFamily="34" charset="0"/>
              </a:rPr>
              <a:t>This workshop will give participants a flavour of the different problem solving lessons trialled with learners and try out some of the problems for yourselves. There will be an update on how schools feel this is impacting on their learners so far.</a:t>
            </a:r>
          </a:p>
          <a:p>
            <a:pPr marL="0" indent="0">
              <a:buNone/>
            </a:pPr>
            <a:endParaRPr lang="en-GB" i="1" dirty="0">
              <a:solidFill>
                <a:srgbClr val="002060"/>
              </a:solidFill>
              <a:latin typeface="Arial" panose="020B0604020202020204" pitchFamily="34" charset="0"/>
              <a:cs typeface="Arial" panose="020B0604020202020204" pitchFamily="34" charset="0"/>
            </a:endParaRPr>
          </a:p>
          <a:p>
            <a:pPr marL="0" indent="0">
              <a:buNone/>
            </a:pPr>
            <a:r>
              <a:rPr lang="en-GB" i="1" dirty="0">
                <a:solidFill>
                  <a:srgbClr val="002060"/>
                </a:solidFill>
                <a:latin typeface="Arial" panose="020B0604020202020204" pitchFamily="34" charset="0"/>
                <a:cs typeface="Arial" panose="020B0604020202020204" pitchFamily="34" charset="0"/>
              </a:rPr>
              <a:t>There will also be an opportunity </a:t>
            </a:r>
            <a:r>
              <a:rPr lang="en-GB" b="1" i="1" dirty="0">
                <a:solidFill>
                  <a:srgbClr val="002060"/>
                </a:solidFill>
                <a:latin typeface="Arial" panose="020B0604020202020204" pitchFamily="34" charset="0"/>
                <a:cs typeface="Arial" panose="020B0604020202020204" pitchFamily="34" charset="0"/>
              </a:rPr>
              <a:t>to trial / see in action</a:t>
            </a:r>
            <a:r>
              <a:rPr lang="en-GB" i="1" dirty="0">
                <a:solidFill>
                  <a:srgbClr val="002060"/>
                </a:solidFill>
                <a:latin typeface="Arial" panose="020B0604020202020204" pitchFamily="34" charset="0"/>
                <a:cs typeface="Arial" panose="020B0604020202020204" pitchFamily="34" charset="0"/>
              </a:rPr>
              <a:t> the Bar </a:t>
            </a:r>
            <a:r>
              <a:rPr lang="en-GB" i="1" dirty="0" err="1">
                <a:solidFill>
                  <a:srgbClr val="002060"/>
                </a:solidFill>
                <a:latin typeface="Arial" panose="020B0604020202020204" pitchFamily="34" charset="0"/>
                <a:cs typeface="Arial" panose="020B0604020202020204" pitchFamily="34" charset="0"/>
              </a:rPr>
              <a:t>Logik</a:t>
            </a:r>
            <a:r>
              <a:rPr lang="en-GB" i="1" dirty="0">
                <a:solidFill>
                  <a:srgbClr val="002060"/>
                </a:solidFill>
                <a:latin typeface="Arial" panose="020B0604020202020204" pitchFamily="34" charset="0"/>
                <a:cs typeface="Arial" panose="020B0604020202020204" pitchFamily="34" charset="0"/>
              </a:rPr>
              <a:t> practice app and reflect on how this has been impacting on South Yorkshire schools and how it might support your learners mathematical reasoning skills</a:t>
            </a:r>
            <a:r>
              <a:rPr lang="en-GB" i="1" dirty="0" smtClean="0">
                <a:solidFill>
                  <a:srgbClr val="002060"/>
                </a:solidFill>
                <a:latin typeface="Arial" panose="020B0604020202020204" pitchFamily="34" charset="0"/>
                <a:cs typeface="Arial" panose="020B0604020202020204" pitchFamily="34" charset="0"/>
              </a:rPr>
              <a:t>.</a:t>
            </a:r>
            <a:endParaRPr lang="en-GB" i="1" dirty="0">
              <a:solidFill>
                <a:srgbClr val="002060"/>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540568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5083"/>
            <a:ext cx="10515600" cy="1561514"/>
          </a:xfrm>
        </p:spPr>
        <p:txBody>
          <a:bodyPr/>
          <a:lstStyle/>
          <a:p>
            <a:pPr marL="0" indent="0">
              <a:buNone/>
            </a:pPr>
            <a:r>
              <a:rPr lang="en-GB" dirty="0" smtClean="0">
                <a:latin typeface="Comic Sans MS" panose="030F0702030302020204" pitchFamily="66" charset="0"/>
              </a:rPr>
              <a:t>Charlie started saving some money on Monday.</a:t>
            </a:r>
          </a:p>
          <a:p>
            <a:pPr marL="0" indent="0">
              <a:buNone/>
            </a:pPr>
            <a:r>
              <a:rPr lang="en-GB" dirty="0" smtClean="0">
                <a:latin typeface="Comic Sans MS" panose="030F0702030302020204" pitchFamily="66" charset="0"/>
              </a:rPr>
              <a:t>Each day she saved £2 more than the previous day.</a:t>
            </a:r>
          </a:p>
          <a:p>
            <a:pPr marL="0" indent="0">
              <a:buNone/>
            </a:pPr>
            <a:r>
              <a:rPr lang="en-GB" dirty="0" smtClean="0">
                <a:latin typeface="Comic Sans MS" panose="030F0702030302020204" pitchFamily="66" charset="0"/>
              </a:rPr>
              <a:t>By Friday of that week she had saved £35</a:t>
            </a:r>
            <a:endParaRPr lang="en-GB" dirty="0">
              <a:latin typeface="Comic Sans MS" panose="030F0702030302020204" pitchFamily="66" charset="0"/>
            </a:endParaRPr>
          </a:p>
        </p:txBody>
      </p:sp>
      <p:sp>
        <p:nvSpPr>
          <p:cNvPr id="4" name="Rectangle 3"/>
          <p:cNvSpPr/>
          <p:nvPr/>
        </p:nvSpPr>
        <p:spPr>
          <a:xfrm>
            <a:off x="2335238" y="4712678"/>
            <a:ext cx="1181686" cy="85331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4035085" y="4712678"/>
            <a:ext cx="1181686" cy="85331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734932" y="4712678"/>
            <a:ext cx="1181686" cy="85331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7434779" y="4712678"/>
            <a:ext cx="1181686" cy="85331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9134626" y="4712678"/>
            <a:ext cx="1181686" cy="85331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4035085" y="4276578"/>
            <a:ext cx="1181686" cy="43609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5734932" y="4276577"/>
            <a:ext cx="1181686" cy="43609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5734932" y="3840477"/>
            <a:ext cx="1181686" cy="43609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7434779" y="4276576"/>
            <a:ext cx="1181686" cy="43609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7434779" y="3838164"/>
            <a:ext cx="1181686" cy="43609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7434779" y="3403761"/>
            <a:ext cx="1181686" cy="43609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9134626" y="4280584"/>
            <a:ext cx="1181686" cy="43609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9134626" y="3831850"/>
            <a:ext cx="1181686" cy="43609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9134626" y="3403761"/>
            <a:ext cx="1181686" cy="43609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9134626" y="2963654"/>
            <a:ext cx="1181686" cy="43609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p:cNvSpPr txBox="1"/>
          <p:nvPr/>
        </p:nvSpPr>
        <p:spPr>
          <a:xfrm>
            <a:off x="394584" y="5385205"/>
            <a:ext cx="1743020" cy="830997"/>
          </a:xfrm>
          <a:prstGeom prst="rect">
            <a:avLst/>
          </a:prstGeom>
          <a:noFill/>
        </p:spPr>
        <p:txBody>
          <a:bodyPr wrap="square" rtlCol="0">
            <a:spAutoFit/>
          </a:bodyPr>
          <a:lstStyle/>
          <a:p>
            <a:r>
              <a:rPr lang="en-GB" sz="2400" i="1" dirty="0" smtClean="0">
                <a:solidFill>
                  <a:srgbClr val="FF0000"/>
                </a:solidFill>
                <a:latin typeface="Comic Sans MS" panose="030F0702030302020204" pitchFamily="66" charset="0"/>
              </a:rPr>
              <a:t>Money saved on</a:t>
            </a:r>
            <a:endParaRPr lang="en-GB" sz="2400" i="1" dirty="0">
              <a:solidFill>
                <a:srgbClr val="FF0000"/>
              </a:solidFill>
              <a:latin typeface="Comic Sans MS" panose="030F0702030302020204" pitchFamily="66" charset="0"/>
            </a:endParaRPr>
          </a:p>
        </p:txBody>
      </p:sp>
      <p:sp>
        <p:nvSpPr>
          <p:cNvPr id="22" name="TextBox 21"/>
          <p:cNvSpPr txBox="1"/>
          <p:nvPr/>
        </p:nvSpPr>
        <p:spPr>
          <a:xfrm>
            <a:off x="2335238" y="5754537"/>
            <a:ext cx="1011501" cy="461665"/>
          </a:xfrm>
          <a:prstGeom prst="rect">
            <a:avLst/>
          </a:prstGeom>
          <a:noFill/>
        </p:spPr>
        <p:txBody>
          <a:bodyPr wrap="square" rtlCol="0">
            <a:spAutoFit/>
          </a:bodyPr>
          <a:lstStyle/>
          <a:p>
            <a:pPr algn="ctr"/>
            <a:r>
              <a:rPr lang="en-GB" sz="2400" i="1" dirty="0" smtClean="0">
                <a:solidFill>
                  <a:srgbClr val="FF0000"/>
                </a:solidFill>
                <a:latin typeface="Comic Sans MS" panose="030F0702030302020204" pitchFamily="66" charset="0"/>
              </a:rPr>
              <a:t>Mon</a:t>
            </a:r>
            <a:endParaRPr lang="en-GB" sz="2400" i="1" dirty="0">
              <a:solidFill>
                <a:srgbClr val="FF0000"/>
              </a:solidFill>
              <a:latin typeface="Comic Sans MS" panose="030F0702030302020204" pitchFamily="66" charset="0"/>
            </a:endParaRPr>
          </a:p>
        </p:txBody>
      </p:sp>
      <p:sp>
        <p:nvSpPr>
          <p:cNvPr id="23" name="TextBox 22"/>
          <p:cNvSpPr txBox="1"/>
          <p:nvPr/>
        </p:nvSpPr>
        <p:spPr>
          <a:xfrm>
            <a:off x="4118863" y="5754536"/>
            <a:ext cx="1011501" cy="461665"/>
          </a:xfrm>
          <a:prstGeom prst="rect">
            <a:avLst/>
          </a:prstGeom>
          <a:noFill/>
        </p:spPr>
        <p:txBody>
          <a:bodyPr wrap="square" rtlCol="0">
            <a:spAutoFit/>
          </a:bodyPr>
          <a:lstStyle/>
          <a:p>
            <a:pPr algn="ctr"/>
            <a:r>
              <a:rPr lang="en-GB" sz="2400" i="1" dirty="0" smtClean="0">
                <a:solidFill>
                  <a:srgbClr val="FF0000"/>
                </a:solidFill>
                <a:latin typeface="Comic Sans MS" panose="030F0702030302020204" pitchFamily="66" charset="0"/>
              </a:rPr>
              <a:t>Tues</a:t>
            </a:r>
            <a:endParaRPr lang="en-GB" sz="2400" i="1" dirty="0">
              <a:solidFill>
                <a:srgbClr val="FF0000"/>
              </a:solidFill>
              <a:latin typeface="Comic Sans MS" panose="030F0702030302020204" pitchFamily="66" charset="0"/>
            </a:endParaRPr>
          </a:p>
        </p:txBody>
      </p:sp>
      <p:sp>
        <p:nvSpPr>
          <p:cNvPr id="24" name="TextBox 23"/>
          <p:cNvSpPr txBox="1"/>
          <p:nvPr/>
        </p:nvSpPr>
        <p:spPr>
          <a:xfrm>
            <a:off x="5734932" y="5754536"/>
            <a:ext cx="1011501" cy="461665"/>
          </a:xfrm>
          <a:prstGeom prst="rect">
            <a:avLst/>
          </a:prstGeom>
          <a:noFill/>
        </p:spPr>
        <p:txBody>
          <a:bodyPr wrap="square" rtlCol="0">
            <a:spAutoFit/>
          </a:bodyPr>
          <a:lstStyle/>
          <a:p>
            <a:pPr algn="ctr"/>
            <a:r>
              <a:rPr lang="en-GB" sz="2400" i="1" dirty="0" smtClean="0">
                <a:solidFill>
                  <a:srgbClr val="FF0000"/>
                </a:solidFill>
                <a:latin typeface="Comic Sans MS" panose="030F0702030302020204" pitchFamily="66" charset="0"/>
              </a:rPr>
              <a:t>Wed</a:t>
            </a:r>
            <a:endParaRPr lang="en-GB" sz="2400" i="1" dirty="0">
              <a:solidFill>
                <a:srgbClr val="FF0000"/>
              </a:solidFill>
              <a:latin typeface="Comic Sans MS" panose="030F0702030302020204" pitchFamily="66" charset="0"/>
            </a:endParaRPr>
          </a:p>
        </p:txBody>
      </p:sp>
      <p:sp>
        <p:nvSpPr>
          <p:cNvPr id="25" name="TextBox 24"/>
          <p:cNvSpPr txBox="1"/>
          <p:nvPr/>
        </p:nvSpPr>
        <p:spPr>
          <a:xfrm>
            <a:off x="7519871" y="5754535"/>
            <a:ext cx="1011501" cy="461665"/>
          </a:xfrm>
          <a:prstGeom prst="rect">
            <a:avLst/>
          </a:prstGeom>
          <a:noFill/>
        </p:spPr>
        <p:txBody>
          <a:bodyPr wrap="square" rtlCol="0">
            <a:spAutoFit/>
          </a:bodyPr>
          <a:lstStyle/>
          <a:p>
            <a:pPr algn="ctr"/>
            <a:r>
              <a:rPr lang="en-GB" sz="2400" i="1" dirty="0" err="1" smtClean="0">
                <a:solidFill>
                  <a:srgbClr val="FF0000"/>
                </a:solidFill>
                <a:latin typeface="Comic Sans MS" panose="030F0702030302020204" pitchFamily="66" charset="0"/>
              </a:rPr>
              <a:t>Thur</a:t>
            </a:r>
            <a:endParaRPr lang="en-GB" sz="2400" i="1" dirty="0">
              <a:solidFill>
                <a:srgbClr val="FF0000"/>
              </a:solidFill>
              <a:latin typeface="Comic Sans MS" panose="030F0702030302020204" pitchFamily="66" charset="0"/>
            </a:endParaRPr>
          </a:p>
        </p:txBody>
      </p:sp>
      <p:sp>
        <p:nvSpPr>
          <p:cNvPr id="26" name="TextBox 25"/>
          <p:cNvSpPr txBox="1"/>
          <p:nvPr/>
        </p:nvSpPr>
        <p:spPr>
          <a:xfrm>
            <a:off x="9219718" y="5754534"/>
            <a:ext cx="1011501" cy="461665"/>
          </a:xfrm>
          <a:prstGeom prst="rect">
            <a:avLst/>
          </a:prstGeom>
          <a:noFill/>
        </p:spPr>
        <p:txBody>
          <a:bodyPr wrap="square" rtlCol="0">
            <a:spAutoFit/>
          </a:bodyPr>
          <a:lstStyle/>
          <a:p>
            <a:pPr algn="ctr"/>
            <a:r>
              <a:rPr lang="en-GB" sz="2400" i="1" dirty="0" smtClean="0">
                <a:solidFill>
                  <a:srgbClr val="FF0000"/>
                </a:solidFill>
                <a:latin typeface="Comic Sans MS" panose="030F0702030302020204" pitchFamily="66" charset="0"/>
              </a:rPr>
              <a:t>Fri</a:t>
            </a:r>
            <a:endParaRPr lang="en-GB" sz="2400" i="1" dirty="0">
              <a:solidFill>
                <a:srgbClr val="FF0000"/>
              </a:solidFill>
              <a:latin typeface="Comic Sans MS" panose="030F0702030302020204" pitchFamily="66" charset="0"/>
            </a:endParaRPr>
          </a:p>
        </p:txBody>
      </p:sp>
      <p:sp>
        <p:nvSpPr>
          <p:cNvPr id="27" name="Right Brace 26"/>
          <p:cNvSpPr/>
          <p:nvPr/>
        </p:nvSpPr>
        <p:spPr>
          <a:xfrm rot="16200000">
            <a:off x="6161651" y="-1287199"/>
            <a:ext cx="328247" cy="7981074"/>
          </a:xfrm>
          <a:prstGeom prst="rightBrace">
            <a:avLst>
              <a:gd name="adj1" fmla="val 80755"/>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8" name="TextBox 27"/>
          <p:cNvSpPr txBox="1"/>
          <p:nvPr/>
        </p:nvSpPr>
        <p:spPr>
          <a:xfrm>
            <a:off x="5951716" y="1885655"/>
            <a:ext cx="794717" cy="584775"/>
          </a:xfrm>
          <a:prstGeom prst="rect">
            <a:avLst/>
          </a:prstGeom>
          <a:noFill/>
        </p:spPr>
        <p:txBody>
          <a:bodyPr wrap="square" rtlCol="0">
            <a:spAutoFit/>
          </a:bodyPr>
          <a:lstStyle/>
          <a:p>
            <a:r>
              <a:rPr lang="en-GB" sz="3200" b="1" i="1" dirty="0" smtClean="0">
                <a:solidFill>
                  <a:srgbClr val="FF0000"/>
                </a:solidFill>
                <a:latin typeface="Comic Sans MS" panose="030F0702030302020204" pitchFamily="66" charset="0"/>
              </a:rPr>
              <a:t>35</a:t>
            </a:r>
            <a:endParaRPr lang="en-GB" sz="3200" b="1" i="1" dirty="0">
              <a:solidFill>
                <a:srgbClr val="FF0000"/>
              </a:solidFill>
              <a:latin typeface="Comic Sans MS" panose="030F0702030302020204" pitchFamily="66" charset="0"/>
            </a:endParaRPr>
          </a:p>
        </p:txBody>
      </p:sp>
      <p:sp>
        <p:nvSpPr>
          <p:cNvPr id="29" name="TextBox 28"/>
          <p:cNvSpPr txBox="1"/>
          <p:nvPr/>
        </p:nvSpPr>
        <p:spPr>
          <a:xfrm>
            <a:off x="4265309" y="4233015"/>
            <a:ext cx="794717" cy="523220"/>
          </a:xfrm>
          <a:prstGeom prst="rect">
            <a:avLst/>
          </a:prstGeom>
          <a:noFill/>
        </p:spPr>
        <p:txBody>
          <a:bodyPr wrap="square" rtlCol="0">
            <a:spAutoFit/>
          </a:bodyPr>
          <a:lstStyle/>
          <a:p>
            <a:pPr algn="ctr"/>
            <a:r>
              <a:rPr lang="en-GB" sz="2800" b="1" i="1" dirty="0">
                <a:solidFill>
                  <a:srgbClr val="FF0000"/>
                </a:solidFill>
                <a:latin typeface="Comic Sans MS" panose="030F0702030302020204" pitchFamily="66" charset="0"/>
              </a:rPr>
              <a:t>2</a:t>
            </a:r>
          </a:p>
        </p:txBody>
      </p:sp>
      <p:sp>
        <p:nvSpPr>
          <p:cNvPr id="31" name="TextBox 30"/>
          <p:cNvSpPr txBox="1"/>
          <p:nvPr/>
        </p:nvSpPr>
        <p:spPr>
          <a:xfrm>
            <a:off x="5965156" y="4233015"/>
            <a:ext cx="794717" cy="523220"/>
          </a:xfrm>
          <a:prstGeom prst="rect">
            <a:avLst/>
          </a:prstGeom>
          <a:noFill/>
        </p:spPr>
        <p:txBody>
          <a:bodyPr wrap="square" rtlCol="0">
            <a:spAutoFit/>
          </a:bodyPr>
          <a:lstStyle/>
          <a:p>
            <a:pPr algn="ctr"/>
            <a:r>
              <a:rPr lang="en-GB" sz="2800" b="1" i="1" dirty="0">
                <a:solidFill>
                  <a:srgbClr val="FF0000"/>
                </a:solidFill>
                <a:latin typeface="Comic Sans MS" panose="030F0702030302020204" pitchFamily="66" charset="0"/>
              </a:rPr>
              <a:t>2</a:t>
            </a:r>
          </a:p>
        </p:txBody>
      </p:sp>
      <p:sp>
        <p:nvSpPr>
          <p:cNvPr id="32" name="TextBox 31"/>
          <p:cNvSpPr txBox="1"/>
          <p:nvPr/>
        </p:nvSpPr>
        <p:spPr>
          <a:xfrm>
            <a:off x="5975646" y="3794603"/>
            <a:ext cx="794717" cy="523220"/>
          </a:xfrm>
          <a:prstGeom prst="rect">
            <a:avLst/>
          </a:prstGeom>
          <a:noFill/>
        </p:spPr>
        <p:txBody>
          <a:bodyPr wrap="square" rtlCol="0">
            <a:spAutoFit/>
          </a:bodyPr>
          <a:lstStyle/>
          <a:p>
            <a:pPr algn="ctr"/>
            <a:r>
              <a:rPr lang="en-GB" sz="2800" b="1" i="1" dirty="0">
                <a:solidFill>
                  <a:srgbClr val="FF0000"/>
                </a:solidFill>
                <a:latin typeface="Comic Sans MS" panose="030F0702030302020204" pitchFamily="66" charset="0"/>
              </a:rPr>
              <a:t>2</a:t>
            </a:r>
          </a:p>
        </p:txBody>
      </p:sp>
      <p:sp>
        <p:nvSpPr>
          <p:cNvPr id="33" name="TextBox 32"/>
          <p:cNvSpPr txBox="1"/>
          <p:nvPr/>
        </p:nvSpPr>
        <p:spPr>
          <a:xfrm>
            <a:off x="7628263" y="4201192"/>
            <a:ext cx="794717" cy="523220"/>
          </a:xfrm>
          <a:prstGeom prst="rect">
            <a:avLst/>
          </a:prstGeom>
          <a:noFill/>
        </p:spPr>
        <p:txBody>
          <a:bodyPr wrap="square" rtlCol="0">
            <a:spAutoFit/>
          </a:bodyPr>
          <a:lstStyle/>
          <a:p>
            <a:pPr algn="ctr"/>
            <a:r>
              <a:rPr lang="en-GB" sz="2800" b="1" i="1" dirty="0">
                <a:solidFill>
                  <a:srgbClr val="FF0000"/>
                </a:solidFill>
                <a:latin typeface="Comic Sans MS" panose="030F0702030302020204" pitchFamily="66" charset="0"/>
              </a:rPr>
              <a:t>2</a:t>
            </a:r>
          </a:p>
        </p:txBody>
      </p:sp>
      <p:sp>
        <p:nvSpPr>
          <p:cNvPr id="34" name="TextBox 33"/>
          <p:cNvSpPr txBox="1"/>
          <p:nvPr/>
        </p:nvSpPr>
        <p:spPr>
          <a:xfrm>
            <a:off x="7657026" y="3784483"/>
            <a:ext cx="794717" cy="523220"/>
          </a:xfrm>
          <a:prstGeom prst="rect">
            <a:avLst/>
          </a:prstGeom>
          <a:noFill/>
        </p:spPr>
        <p:txBody>
          <a:bodyPr wrap="square" rtlCol="0">
            <a:spAutoFit/>
          </a:bodyPr>
          <a:lstStyle/>
          <a:p>
            <a:pPr algn="ctr"/>
            <a:r>
              <a:rPr lang="en-GB" sz="2800" b="1" i="1" dirty="0">
                <a:solidFill>
                  <a:srgbClr val="FF0000"/>
                </a:solidFill>
                <a:latin typeface="Comic Sans MS" panose="030F0702030302020204" pitchFamily="66" charset="0"/>
              </a:rPr>
              <a:t>2</a:t>
            </a:r>
          </a:p>
        </p:txBody>
      </p:sp>
      <p:sp>
        <p:nvSpPr>
          <p:cNvPr id="35" name="TextBox 34"/>
          <p:cNvSpPr txBox="1"/>
          <p:nvPr/>
        </p:nvSpPr>
        <p:spPr>
          <a:xfrm>
            <a:off x="7693194" y="3348384"/>
            <a:ext cx="794717" cy="523220"/>
          </a:xfrm>
          <a:prstGeom prst="rect">
            <a:avLst/>
          </a:prstGeom>
          <a:noFill/>
        </p:spPr>
        <p:txBody>
          <a:bodyPr wrap="square" rtlCol="0">
            <a:spAutoFit/>
          </a:bodyPr>
          <a:lstStyle/>
          <a:p>
            <a:pPr algn="ctr"/>
            <a:r>
              <a:rPr lang="en-GB" sz="2800" b="1" i="1" dirty="0">
                <a:solidFill>
                  <a:srgbClr val="FF0000"/>
                </a:solidFill>
                <a:latin typeface="Comic Sans MS" panose="030F0702030302020204" pitchFamily="66" charset="0"/>
              </a:rPr>
              <a:t>2</a:t>
            </a:r>
          </a:p>
        </p:txBody>
      </p:sp>
      <p:sp>
        <p:nvSpPr>
          <p:cNvPr id="36" name="TextBox 35"/>
          <p:cNvSpPr txBox="1"/>
          <p:nvPr/>
        </p:nvSpPr>
        <p:spPr>
          <a:xfrm>
            <a:off x="9328110" y="4236963"/>
            <a:ext cx="794717" cy="523220"/>
          </a:xfrm>
          <a:prstGeom prst="rect">
            <a:avLst/>
          </a:prstGeom>
          <a:noFill/>
        </p:spPr>
        <p:txBody>
          <a:bodyPr wrap="square" rtlCol="0">
            <a:spAutoFit/>
          </a:bodyPr>
          <a:lstStyle/>
          <a:p>
            <a:pPr algn="ctr"/>
            <a:r>
              <a:rPr lang="en-GB" sz="2800" b="1" i="1" dirty="0">
                <a:solidFill>
                  <a:srgbClr val="FF0000"/>
                </a:solidFill>
                <a:latin typeface="Comic Sans MS" panose="030F0702030302020204" pitchFamily="66" charset="0"/>
              </a:rPr>
              <a:t>2</a:t>
            </a:r>
          </a:p>
        </p:txBody>
      </p:sp>
      <p:sp>
        <p:nvSpPr>
          <p:cNvPr id="37" name="TextBox 36"/>
          <p:cNvSpPr txBox="1"/>
          <p:nvPr/>
        </p:nvSpPr>
        <p:spPr>
          <a:xfrm>
            <a:off x="9328110" y="3794603"/>
            <a:ext cx="794717" cy="523220"/>
          </a:xfrm>
          <a:prstGeom prst="rect">
            <a:avLst/>
          </a:prstGeom>
          <a:noFill/>
        </p:spPr>
        <p:txBody>
          <a:bodyPr wrap="square" rtlCol="0">
            <a:spAutoFit/>
          </a:bodyPr>
          <a:lstStyle/>
          <a:p>
            <a:pPr algn="ctr"/>
            <a:r>
              <a:rPr lang="en-GB" sz="2800" b="1" i="1" dirty="0">
                <a:solidFill>
                  <a:srgbClr val="FF0000"/>
                </a:solidFill>
                <a:latin typeface="Comic Sans MS" panose="030F0702030302020204" pitchFamily="66" charset="0"/>
              </a:rPr>
              <a:t>2</a:t>
            </a:r>
          </a:p>
        </p:txBody>
      </p:sp>
      <p:sp>
        <p:nvSpPr>
          <p:cNvPr id="38" name="TextBox 37"/>
          <p:cNvSpPr txBox="1"/>
          <p:nvPr/>
        </p:nvSpPr>
        <p:spPr>
          <a:xfrm>
            <a:off x="9329898" y="3358469"/>
            <a:ext cx="794717" cy="523220"/>
          </a:xfrm>
          <a:prstGeom prst="rect">
            <a:avLst/>
          </a:prstGeom>
          <a:noFill/>
        </p:spPr>
        <p:txBody>
          <a:bodyPr wrap="square" rtlCol="0">
            <a:spAutoFit/>
          </a:bodyPr>
          <a:lstStyle/>
          <a:p>
            <a:pPr algn="ctr"/>
            <a:r>
              <a:rPr lang="en-GB" sz="2800" b="1" i="1" dirty="0">
                <a:solidFill>
                  <a:srgbClr val="FF0000"/>
                </a:solidFill>
                <a:latin typeface="Comic Sans MS" panose="030F0702030302020204" pitchFamily="66" charset="0"/>
              </a:rPr>
              <a:t>2</a:t>
            </a:r>
          </a:p>
        </p:txBody>
      </p:sp>
      <p:sp>
        <p:nvSpPr>
          <p:cNvPr id="39" name="TextBox 38"/>
          <p:cNvSpPr txBox="1"/>
          <p:nvPr/>
        </p:nvSpPr>
        <p:spPr>
          <a:xfrm>
            <a:off x="9332371" y="2922370"/>
            <a:ext cx="794717" cy="523220"/>
          </a:xfrm>
          <a:prstGeom prst="rect">
            <a:avLst/>
          </a:prstGeom>
          <a:noFill/>
        </p:spPr>
        <p:txBody>
          <a:bodyPr wrap="square" rtlCol="0">
            <a:spAutoFit/>
          </a:bodyPr>
          <a:lstStyle/>
          <a:p>
            <a:pPr algn="ctr"/>
            <a:r>
              <a:rPr lang="en-GB" sz="2800" b="1" i="1" dirty="0">
                <a:solidFill>
                  <a:srgbClr val="FF0000"/>
                </a:solidFill>
                <a:latin typeface="Comic Sans MS" panose="030F0702030302020204" pitchFamily="66" charset="0"/>
              </a:rPr>
              <a:t>2</a:t>
            </a:r>
          </a:p>
        </p:txBody>
      </p:sp>
    </p:spTree>
    <p:extLst>
      <p:ext uri="{BB962C8B-B14F-4D97-AF65-F5344CB8AC3E}">
        <p14:creationId xmlns:p14="http://schemas.microsoft.com/office/powerpoint/2010/main" val="307136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1000"/>
                                        <p:tgtEl>
                                          <p:spTgt spid="5"/>
                                        </p:tgtEl>
                                      </p:cBhvr>
                                    </p:animEffect>
                                  </p:childTnLst>
                                </p:cTn>
                              </p:par>
                            </p:childTnLst>
                          </p:cTn>
                        </p:par>
                        <p:par>
                          <p:cTn id="20" fill="hold">
                            <p:stCondLst>
                              <p:cond delay="1000"/>
                            </p:stCondLst>
                            <p:childTnLst>
                              <p:par>
                                <p:cTn id="21" presetID="22" presetClass="entr" presetSubtype="4"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1000"/>
                                        <p:tgtEl>
                                          <p:spTgt spid="9"/>
                                        </p:tgtEl>
                                      </p:cBhvr>
                                    </p:animEffect>
                                  </p:childTnLst>
                                </p:cTn>
                              </p:par>
                            </p:childTnLst>
                          </p:cTn>
                        </p:par>
                        <p:par>
                          <p:cTn id="24" fill="hold">
                            <p:stCondLst>
                              <p:cond delay="2000"/>
                            </p:stCondLst>
                            <p:childTnLst>
                              <p:par>
                                <p:cTn id="25" presetID="1"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25"/>
                                        </p:tgtEl>
                                        <p:attrNameLst>
                                          <p:attrName>style.visibility</p:attrName>
                                        </p:attrNameLst>
                                      </p:cBhvr>
                                      <p:to>
                                        <p:strVal val="visible"/>
                                      </p:to>
                                    </p:set>
                                  </p:childTnLst>
                                </p:cTn>
                              </p:par>
                            </p:childTnLst>
                          </p:cTn>
                        </p:par>
                        <p:par>
                          <p:cTn id="34" fill="hold">
                            <p:stCondLst>
                              <p:cond delay="0"/>
                            </p:stCondLst>
                            <p:childTnLst>
                              <p:par>
                                <p:cTn id="35" presetID="1" presetClass="entr" presetSubtype="0" fill="hold" grpId="0" nodeType="afterEffect">
                                  <p:stCondLst>
                                    <p:cond delay="0"/>
                                  </p:stCondLst>
                                  <p:childTnLst>
                                    <p:set>
                                      <p:cBhvr>
                                        <p:cTn id="36" dur="1" fill="hold">
                                          <p:stCondLst>
                                            <p:cond delay="0"/>
                                          </p:stCondLst>
                                        </p:cTn>
                                        <p:tgtEl>
                                          <p:spTgt spid="2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wipe(down)">
                                      <p:cBhvr>
                                        <p:cTn id="41" dur="1000"/>
                                        <p:tgtEl>
                                          <p:spTgt spid="6"/>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wipe(down)">
                                      <p:cBhvr>
                                        <p:cTn id="44" dur="1000"/>
                                        <p:tgtEl>
                                          <p:spTgt spid="7"/>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down)">
                                      <p:cBhvr>
                                        <p:cTn id="47" dur="1000"/>
                                        <p:tgtEl>
                                          <p:spTgt spid="8"/>
                                        </p:tgtEl>
                                      </p:cBhvr>
                                    </p:animEffect>
                                  </p:childTnLst>
                                </p:cTn>
                              </p:par>
                            </p:childTnLst>
                          </p:cTn>
                        </p:par>
                        <p:par>
                          <p:cTn id="48" fill="hold">
                            <p:stCondLst>
                              <p:cond delay="1000"/>
                            </p:stCondLst>
                            <p:childTnLst>
                              <p:par>
                                <p:cTn id="49" presetID="22" presetClass="entr" presetSubtype="4" fill="hold" grpId="0" nodeType="afterEffect">
                                  <p:stCondLst>
                                    <p:cond delay="0"/>
                                  </p:stCondLst>
                                  <p:childTnLst>
                                    <p:set>
                                      <p:cBhvr>
                                        <p:cTn id="50" dur="1" fill="hold">
                                          <p:stCondLst>
                                            <p:cond delay="0"/>
                                          </p:stCondLst>
                                        </p:cTn>
                                        <p:tgtEl>
                                          <p:spTgt spid="10"/>
                                        </p:tgtEl>
                                        <p:attrNameLst>
                                          <p:attrName>style.visibility</p:attrName>
                                        </p:attrNameLst>
                                      </p:cBhvr>
                                      <p:to>
                                        <p:strVal val="visible"/>
                                      </p:to>
                                    </p:set>
                                    <p:animEffect transition="in" filter="wipe(down)">
                                      <p:cBhvr>
                                        <p:cTn id="51" dur="1000"/>
                                        <p:tgtEl>
                                          <p:spTgt spid="10"/>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wipe(down)">
                                      <p:cBhvr>
                                        <p:cTn id="54" dur="1000"/>
                                        <p:tgtEl>
                                          <p:spTgt spid="12"/>
                                        </p:tgtEl>
                                      </p:cBhvr>
                                    </p:animEffect>
                                  </p:childTnLst>
                                </p:cTn>
                              </p:par>
                              <p:par>
                                <p:cTn id="55" presetID="22" presetClass="entr" presetSubtype="4" fill="hold" grpId="0" nodeType="with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wipe(down)">
                                      <p:cBhvr>
                                        <p:cTn id="57" dur="1000"/>
                                        <p:tgtEl>
                                          <p:spTgt spid="15"/>
                                        </p:tgtEl>
                                      </p:cBhvr>
                                    </p:animEffect>
                                  </p:childTnLst>
                                </p:cTn>
                              </p:par>
                            </p:childTnLst>
                          </p:cTn>
                        </p:par>
                        <p:par>
                          <p:cTn id="58" fill="hold">
                            <p:stCondLst>
                              <p:cond delay="2000"/>
                            </p:stCondLst>
                            <p:childTnLst>
                              <p:par>
                                <p:cTn id="59" presetID="1" presetClass="entr" presetSubtype="0" fill="hold" grpId="0" nodeType="after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childTnLst>
                          </p:cTn>
                        </p:par>
                        <p:par>
                          <p:cTn id="65" fill="hold">
                            <p:stCondLst>
                              <p:cond delay="2000"/>
                            </p:stCondLst>
                            <p:childTnLst>
                              <p:par>
                                <p:cTn id="66" presetID="22" presetClass="entr" presetSubtype="4"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down)">
                                      <p:cBhvr>
                                        <p:cTn id="68" dur="1000"/>
                                        <p:tgtEl>
                                          <p:spTgt spid="11"/>
                                        </p:tgtEl>
                                      </p:cBhvr>
                                    </p:animEffect>
                                  </p:childTnLst>
                                </p:cTn>
                              </p:par>
                              <p:par>
                                <p:cTn id="69" presetID="22" presetClass="entr" presetSubtype="4" fill="hold" grpId="0"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down)">
                                      <p:cBhvr>
                                        <p:cTn id="71" dur="1000"/>
                                        <p:tgtEl>
                                          <p:spTgt spid="13"/>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wipe(down)">
                                      <p:cBhvr>
                                        <p:cTn id="74" dur="1000"/>
                                        <p:tgtEl>
                                          <p:spTgt spid="16"/>
                                        </p:tgtEl>
                                      </p:cBhvr>
                                    </p:animEffect>
                                  </p:childTnLst>
                                </p:cTn>
                              </p:par>
                            </p:childTnLst>
                          </p:cTn>
                        </p:par>
                        <p:par>
                          <p:cTn id="75" fill="hold">
                            <p:stCondLst>
                              <p:cond delay="3000"/>
                            </p:stCondLst>
                            <p:childTnLst>
                              <p:par>
                                <p:cTn id="76" presetID="1" presetClass="entr" presetSubtype="0" fill="hold" grpId="0" nodeType="afterEffect">
                                  <p:stCondLst>
                                    <p:cond delay="0"/>
                                  </p:stCondLst>
                                  <p:childTnLst>
                                    <p:set>
                                      <p:cBhvr>
                                        <p:cTn id="77" dur="1" fill="hold">
                                          <p:stCondLst>
                                            <p:cond delay="0"/>
                                          </p:stCondLst>
                                        </p:cTn>
                                        <p:tgtEl>
                                          <p:spTgt spid="32"/>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37"/>
                                        </p:tgtEl>
                                        <p:attrNameLst>
                                          <p:attrName>style.visibility</p:attrName>
                                        </p:attrNameLst>
                                      </p:cBhvr>
                                      <p:to>
                                        <p:strVal val="visible"/>
                                      </p:to>
                                    </p:set>
                                  </p:childTnLst>
                                </p:cTn>
                              </p:par>
                            </p:childTnLst>
                          </p:cTn>
                        </p:par>
                        <p:par>
                          <p:cTn id="82" fill="hold">
                            <p:stCondLst>
                              <p:cond delay="3000"/>
                            </p:stCondLst>
                            <p:childTnLst>
                              <p:par>
                                <p:cTn id="83" presetID="22" presetClass="entr" presetSubtype="4" fill="hold" grpId="0" nodeType="afterEffect">
                                  <p:stCondLst>
                                    <p:cond delay="0"/>
                                  </p:stCondLst>
                                  <p:childTnLst>
                                    <p:set>
                                      <p:cBhvr>
                                        <p:cTn id="84" dur="1" fill="hold">
                                          <p:stCondLst>
                                            <p:cond delay="0"/>
                                          </p:stCondLst>
                                        </p:cTn>
                                        <p:tgtEl>
                                          <p:spTgt spid="14"/>
                                        </p:tgtEl>
                                        <p:attrNameLst>
                                          <p:attrName>style.visibility</p:attrName>
                                        </p:attrNameLst>
                                      </p:cBhvr>
                                      <p:to>
                                        <p:strVal val="visible"/>
                                      </p:to>
                                    </p:set>
                                    <p:animEffect transition="in" filter="wipe(down)">
                                      <p:cBhvr>
                                        <p:cTn id="85" dur="1000"/>
                                        <p:tgtEl>
                                          <p:spTgt spid="14"/>
                                        </p:tgtEl>
                                      </p:cBhvr>
                                    </p:animEffect>
                                  </p:childTnLst>
                                </p:cTn>
                              </p:par>
                              <p:par>
                                <p:cTn id="86" presetID="22" presetClass="entr" presetSubtype="4" fill="hold" grpId="0" nodeType="with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wipe(down)">
                                      <p:cBhvr>
                                        <p:cTn id="88" dur="1000"/>
                                        <p:tgtEl>
                                          <p:spTgt spid="17"/>
                                        </p:tgtEl>
                                      </p:cBhvr>
                                    </p:animEffect>
                                  </p:childTnLst>
                                </p:cTn>
                              </p:par>
                            </p:childTnLst>
                          </p:cTn>
                        </p:par>
                        <p:par>
                          <p:cTn id="89" fill="hold">
                            <p:stCondLst>
                              <p:cond delay="4000"/>
                            </p:stCondLst>
                            <p:childTnLst>
                              <p:par>
                                <p:cTn id="90" presetID="1" presetClass="entr" presetSubtype="0" fill="hold" grpId="0" nodeType="afterEffect">
                                  <p:stCondLst>
                                    <p:cond delay="0"/>
                                  </p:stCondLst>
                                  <p:childTnLst>
                                    <p:set>
                                      <p:cBhvr>
                                        <p:cTn id="91" dur="1" fill="hold">
                                          <p:stCondLst>
                                            <p:cond delay="0"/>
                                          </p:stCondLst>
                                        </p:cTn>
                                        <p:tgtEl>
                                          <p:spTgt spid="35"/>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38"/>
                                        </p:tgtEl>
                                        <p:attrNameLst>
                                          <p:attrName>style.visibility</p:attrName>
                                        </p:attrNameLst>
                                      </p:cBhvr>
                                      <p:to>
                                        <p:strVal val="visible"/>
                                      </p:to>
                                    </p:set>
                                  </p:childTnLst>
                                </p:cTn>
                              </p:par>
                            </p:childTnLst>
                          </p:cTn>
                        </p:par>
                        <p:par>
                          <p:cTn id="94" fill="hold">
                            <p:stCondLst>
                              <p:cond delay="4000"/>
                            </p:stCondLst>
                            <p:childTnLst>
                              <p:par>
                                <p:cTn id="95" presetID="22" presetClass="entr" presetSubtype="4" fill="hold" grpId="0" nodeType="afterEffect">
                                  <p:stCondLst>
                                    <p:cond delay="0"/>
                                  </p:stCondLst>
                                  <p:childTnLst>
                                    <p:set>
                                      <p:cBhvr>
                                        <p:cTn id="96" dur="1" fill="hold">
                                          <p:stCondLst>
                                            <p:cond delay="0"/>
                                          </p:stCondLst>
                                        </p:cTn>
                                        <p:tgtEl>
                                          <p:spTgt spid="18"/>
                                        </p:tgtEl>
                                        <p:attrNameLst>
                                          <p:attrName>style.visibility</p:attrName>
                                        </p:attrNameLst>
                                      </p:cBhvr>
                                      <p:to>
                                        <p:strVal val="visible"/>
                                      </p:to>
                                    </p:set>
                                    <p:animEffect transition="in" filter="wipe(down)">
                                      <p:cBhvr>
                                        <p:cTn id="97" dur="1000"/>
                                        <p:tgtEl>
                                          <p:spTgt spid="18"/>
                                        </p:tgtEl>
                                      </p:cBhvr>
                                    </p:animEffect>
                                  </p:childTnLst>
                                </p:cTn>
                              </p:par>
                            </p:childTnLst>
                          </p:cTn>
                        </p:par>
                        <p:par>
                          <p:cTn id="98" fill="hold">
                            <p:stCondLst>
                              <p:cond delay="5000"/>
                            </p:stCondLst>
                            <p:childTnLst>
                              <p:par>
                                <p:cTn id="99" presetID="1" presetClass="entr" presetSubtype="0"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27"/>
                                        </p:tgtEl>
                                        <p:attrNameLst>
                                          <p:attrName>style.visibility</p:attrName>
                                        </p:attrNameLst>
                                      </p:cBhvr>
                                      <p:to>
                                        <p:strVal val="visible"/>
                                      </p:to>
                                    </p:set>
                                    <p:animEffect transition="in" filter="wipe(down)">
                                      <p:cBhvr>
                                        <p:cTn id="105" dur="1000"/>
                                        <p:tgtEl>
                                          <p:spTgt spid="27"/>
                                        </p:tgtEl>
                                      </p:cBhvr>
                                    </p:animEffect>
                                  </p:childTnLst>
                                </p:cTn>
                              </p:par>
                            </p:childTnLst>
                          </p:cTn>
                        </p:par>
                        <p:par>
                          <p:cTn id="106" fill="hold">
                            <p:stCondLst>
                              <p:cond delay="1000"/>
                            </p:stCondLst>
                            <p:childTnLst>
                              <p:par>
                                <p:cTn id="107" presetID="1" presetClass="entr" presetSubtype="0" fill="hold" grpId="0" nodeType="afterEffect">
                                  <p:stCondLst>
                                    <p:cond delay="0"/>
                                  </p:stCondLst>
                                  <p:childTnLst>
                                    <p:set>
                                      <p:cBhvr>
                                        <p:cTn id="10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21" grpId="0"/>
      <p:bldP spid="22" grpId="0"/>
      <p:bldP spid="23" grpId="0"/>
      <p:bldP spid="24" grpId="0"/>
      <p:bldP spid="25" grpId="0"/>
      <p:bldP spid="26" grpId="0"/>
      <p:bldP spid="27" grpId="0" animBg="1"/>
      <p:bldP spid="28" grpId="0"/>
      <p:bldP spid="29" grpId="0"/>
      <p:bldP spid="31" grpId="0"/>
      <p:bldP spid="32" grpId="0"/>
      <p:bldP spid="33" grpId="0"/>
      <p:bldP spid="34" grpId="0"/>
      <p:bldP spid="35" grpId="0"/>
      <p:bldP spid="36" grpId="0"/>
      <p:bldP spid="37" grpId="0"/>
      <p:bldP spid="38" grpId="0"/>
      <p:bldP spid="3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32215" y="526531"/>
            <a:ext cx="3742415" cy="2494944"/>
          </a:xfrm>
        </p:spPr>
      </p:pic>
      <p:pic>
        <p:nvPicPr>
          <p:cNvPr id="5"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69716" y="526529"/>
            <a:ext cx="3742415" cy="2494944"/>
          </a:xfrm>
          <a:prstGeom prst="rect">
            <a:avLst/>
          </a:prstGeom>
        </p:spPr>
      </p:pic>
      <p:pic>
        <p:nvPicPr>
          <p:cNvPr id="6"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07217" y="526529"/>
            <a:ext cx="3742415" cy="2494944"/>
          </a:xfrm>
          <a:prstGeom prst="rect">
            <a:avLst/>
          </a:prstGeom>
        </p:spPr>
      </p:pic>
      <p:sp>
        <p:nvSpPr>
          <p:cNvPr id="7" name="TextBox 6"/>
          <p:cNvSpPr txBox="1"/>
          <p:nvPr/>
        </p:nvSpPr>
        <p:spPr>
          <a:xfrm>
            <a:off x="1074704" y="1487390"/>
            <a:ext cx="829994" cy="707886"/>
          </a:xfrm>
          <a:prstGeom prst="rect">
            <a:avLst/>
          </a:prstGeom>
          <a:solidFill>
            <a:schemeClr val="accent2">
              <a:lumMod val="40000"/>
              <a:lumOff val="60000"/>
            </a:schemeClr>
          </a:solidFill>
        </p:spPr>
        <p:txBody>
          <a:bodyPr wrap="square" rtlCol="0">
            <a:spAutoFit/>
          </a:bodyPr>
          <a:lstStyle/>
          <a:p>
            <a:pPr algn="ctr"/>
            <a:r>
              <a:rPr lang="en-GB" sz="4000" dirty="0" smtClean="0">
                <a:latin typeface="Comic Sans MS" panose="030F0702030302020204" pitchFamily="66" charset="0"/>
              </a:rPr>
              <a:t>A</a:t>
            </a:r>
            <a:endParaRPr lang="en-GB" sz="4000" dirty="0">
              <a:latin typeface="Comic Sans MS" panose="030F0702030302020204" pitchFamily="66" charset="0"/>
            </a:endParaRPr>
          </a:p>
        </p:txBody>
      </p:sp>
      <p:sp>
        <p:nvSpPr>
          <p:cNvPr id="8" name="TextBox 7"/>
          <p:cNvSpPr txBox="1"/>
          <p:nvPr/>
        </p:nvSpPr>
        <p:spPr>
          <a:xfrm>
            <a:off x="3177182" y="1480013"/>
            <a:ext cx="829994" cy="707886"/>
          </a:xfrm>
          <a:prstGeom prst="rect">
            <a:avLst/>
          </a:prstGeom>
          <a:solidFill>
            <a:schemeClr val="accent5">
              <a:lumMod val="40000"/>
              <a:lumOff val="60000"/>
            </a:schemeClr>
          </a:solidFill>
        </p:spPr>
        <p:txBody>
          <a:bodyPr wrap="square" rtlCol="0">
            <a:spAutoFit/>
          </a:bodyPr>
          <a:lstStyle/>
          <a:p>
            <a:pPr algn="ctr"/>
            <a:r>
              <a:rPr lang="en-GB" sz="4000" dirty="0">
                <a:latin typeface="Comic Sans MS" panose="030F0702030302020204" pitchFamily="66" charset="0"/>
              </a:rPr>
              <a:t>B</a:t>
            </a:r>
          </a:p>
        </p:txBody>
      </p:sp>
      <p:sp>
        <p:nvSpPr>
          <p:cNvPr id="9" name="TextBox 8"/>
          <p:cNvSpPr txBox="1"/>
          <p:nvPr/>
        </p:nvSpPr>
        <p:spPr>
          <a:xfrm>
            <a:off x="3160878" y="1042212"/>
            <a:ext cx="829994" cy="461665"/>
          </a:xfrm>
          <a:prstGeom prst="rect">
            <a:avLst/>
          </a:prstGeom>
          <a:solidFill>
            <a:srgbClr val="FFFF00"/>
          </a:solidFill>
          <a:ln>
            <a:solidFill>
              <a:schemeClr val="accent1"/>
            </a:solidFill>
          </a:ln>
        </p:spPr>
        <p:txBody>
          <a:bodyPr wrap="square" rtlCol="0">
            <a:spAutoFit/>
          </a:bodyPr>
          <a:lstStyle/>
          <a:p>
            <a:pPr algn="ctr"/>
            <a:r>
              <a:rPr lang="en-GB" sz="2400" dirty="0" smtClean="0">
                <a:latin typeface="Comic Sans MS" panose="030F0702030302020204" pitchFamily="66" charset="0"/>
              </a:rPr>
              <a:t>3</a:t>
            </a:r>
            <a:r>
              <a:rPr lang="en-GB" dirty="0" smtClean="0">
                <a:latin typeface="Comic Sans MS" panose="030F0702030302020204" pitchFamily="66" charset="0"/>
              </a:rPr>
              <a:t>kg</a:t>
            </a:r>
            <a:endParaRPr lang="en-GB" dirty="0">
              <a:latin typeface="Comic Sans MS" panose="030F0702030302020204" pitchFamily="66" charset="0"/>
            </a:endParaRPr>
          </a:p>
        </p:txBody>
      </p:sp>
      <p:sp>
        <p:nvSpPr>
          <p:cNvPr id="10" name="TextBox 9"/>
          <p:cNvSpPr txBox="1"/>
          <p:nvPr/>
        </p:nvSpPr>
        <p:spPr>
          <a:xfrm>
            <a:off x="7014684" y="1487390"/>
            <a:ext cx="829994" cy="707886"/>
          </a:xfrm>
          <a:prstGeom prst="rect">
            <a:avLst/>
          </a:prstGeom>
          <a:solidFill>
            <a:schemeClr val="accent2">
              <a:lumMod val="40000"/>
              <a:lumOff val="60000"/>
            </a:schemeClr>
          </a:solidFill>
        </p:spPr>
        <p:txBody>
          <a:bodyPr wrap="square" rtlCol="0">
            <a:spAutoFit/>
          </a:bodyPr>
          <a:lstStyle/>
          <a:p>
            <a:pPr algn="ctr"/>
            <a:r>
              <a:rPr lang="en-GB" sz="4000" dirty="0" smtClean="0">
                <a:latin typeface="Comic Sans MS" panose="030F0702030302020204" pitchFamily="66" charset="0"/>
              </a:rPr>
              <a:t>A</a:t>
            </a:r>
            <a:endParaRPr lang="en-GB" sz="4000" dirty="0">
              <a:latin typeface="Comic Sans MS" panose="030F0702030302020204" pitchFamily="66" charset="0"/>
            </a:endParaRPr>
          </a:p>
        </p:txBody>
      </p:sp>
      <p:sp>
        <p:nvSpPr>
          <p:cNvPr id="11" name="TextBox 10"/>
          <p:cNvSpPr txBox="1"/>
          <p:nvPr/>
        </p:nvSpPr>
        <p:spPr>
          <a:xfrm>
            <a:off x="10783963" y="1480013"/>
            <a:ext cx="829994" cy="707886"/>
          </a:xfrm>
          <a:prstGeom prst="rect">
            <a:avLst/>
          </a:prstGeom>
          <a:solidFill>
            <a:schemeClr val="accent2">
              <a:lumMod val="40000"/>
              <a:lumOff val="60000"/>
            </a:schemeClr>
          </a:solidFill>
        </p:spPr>
        <p:txBody>
          <a:bodyPr wrap="square" rtlCol="0">
            <a:spAutoFit/>
          </a:bodyPr>
          <a:lstStyle/>
          <a:p>
            <a:pPr algn="ctr"/>
            <a:r>
              <a:rPr lang="en-GB" sz="4000" dirty="0" smtClean="0">
                <a:latin typeface="Comic Sans MS" panose="030F0702030302020204" pitchFamily="66" charset="0"/>
              </a:rPr>
              <a:t>A</a:t>
            </a:r>
            <a:endParaRPr lang="en-GB" sz="4000" dirty="0">
              <a:latin typeface="Comic Sans MS" panose="030F0702030302020204" pitchFamily="66" charset="0"/>
            </a:endParaRPr>
          </a:p>
        </p:txBody>
      </p:sp>
      <p:sp>
        <p:nvSpPr>
          <p:cNvPr id="12" name="TextBox 11"/>
          <p:cNvSpPr txBox="1"/>
          <p:nvPr/>
        </p:nvSpPr>
        <p:spPr>
          <a:xfrm>
            <a:off x="10783963" y="769561"/>
            <a:ext cx="829994" cy="707886"/>
          </a:xfrm>
          <a:prstGeom prst="rect">
            <a:avLst/>
          </a:prstGeom>
          <a:solidFill>
            <a:schemeClr val="accent5">
              <a:lumMod val="40000"/>
              <a:lumOff val="60000"/>
            </a:schemeClr>
          </a:solidFill>
        </p:spPr>
        <p:txBody>
          <a:bodyPr wrap="square" rtlCol="0">
            <a:spAutoFit/>
          </a:bodyPr>
          <a:lstStyle/>
          <a:p>
            <a:pPr algn="ctr"/>
            <a:r>
              <a:rPr lang="en-GB" sz="4000" dirty="0">
                <a:latin typeface="Comic Sans MS" panose="030F0702030302020204" pitchFamily="66" charset="0"/>
              </a:rPr>
              <a:t>B</a:t>
            </a:r>
          </a:p>
        </p:txBody>
      </p:sp>
      <p:sp>
        <p:nvSpPr>
          <p:cNvPr id="13" name="TextBox 12"/>
          <p:cNvSpPr txBox="1"/>
          <p:nvPr/>
        </p:nvSpPr>
        <p:spPr>
          <a:xfrm>
            <a:off x="4939051" y="1018348"/>
            <a:ext cx="829994" cy="461665"/>
          </a:xfrm>
          <a:prstGeom prst="rect">
            <a:avLst/>
          </a:prstGeom>
          <a:solidFill>
            <a:srgbClr val="FFFF00"/>
          </a:solidFill>
          <a:ln>
            <a:solidFill>
              <a:schemeClr val="accent1"/>
            </a:solidFill>
          </a:ln>
        </p:spPr>
        <p:txBody>
          <a:bodyPr wrap="square" rtlCol="0">
            <a:spAutoFit/>
          </a:bodyPr>
          <a:lstStyle/>
          <a:p>
            <a:pPr algn="ctr"/>
            <a:r>
              <a:rPr lang="en-GB" sz="2400" dirty="0">
                <a:latin typeface="Comic Sans MS" panose="030F0702030302020204" pitchFamily="66" charset="0"/>
              </a:rPr>
              <a:t>1</a:t>
            </a:r>
            <a:r>
              <a:rPr lang="en-GB" dirty="0" smtClean="0">
                <a:latin typeface="Comic Sans MS" panose="030F0702030302020204" pitchFamily="66" charset="0"/>
              </a:rPr>
              <a:t>kg</a:t>
            </a:r>
            <a:endParaRPr lang="en-GB" dirty="0">
              <a:latin typeface="Comic Sans MS" panose="030F0702030302020204" pitchFamily="66" charset="0"/>
            </a:endParaRPr>
          </a:p>
        </p:txBody>
      </p:sp>
      <p:sp>
        <p:nvSpPr>
          <p:cNvPr id="14" name="TextBox 13"/>
          <p:cNvSpPr txBox="1"/>
          <p:nvPr/>
        </p:nvSpPr>
        <p:spPr>
          <a:xfrm>
            <a:off x="4946318" y="1468496"/>
            <a:ext cx="829994" cy="707886"/>
          </a:xfrm>
          <a:prstGeom prst="rect">
            <a:avLst/>
          </a:prstGeom>
          <a:solidFill>
            <a:srgbClr val="FFC000"/>
          </a:solidFill>
        </p:spPr>
        <p:txBody>
          <a:bodyPr wrap="square" rtlCol="0">
            <a:spAutoFit/>
          </a:bodyPr>
          <a:lstStyle/>
          <a:p>
            <a:pPr algn="ctr"/>
            <a:r>
              <a:rPr lang="en-GB" sz="4000" dirty="0">
                <a:latin typeface="Comic Sans MS" panose="030F0702030302020204" pitchFamily="66" charset="0"/>
              </a:rPr>
              <a:t>C</a:t>
            </a:r>
          </a:p>
        </p:txBody>
      </p:sp>
      <p:sp>
        <p:nvSpPr>
          <p:cNvPr id="15" name="TextBox 14"/>
          <p:cNvSpPr txBox="1"/>
          <p:nvPr/>
        </p:nvSpPr>
        <p:spPr>
          <a:xfrm>
            <a:off x="10783963" y="183503"/>
            <a:ext cx="829994" cy="584775"/>
          </a:xfrm>
          <a:prstGeom prst="rect">
            <a:avLst/>
          </a:prstGeom>
          <a:solidFill>
            <a:srgbClr val="FFC000"/>
          </a:solidFill>
        </p:spPr>
        <p:txBody>
          <a:bodyPr wrap="square" rtlCol="0">
            <a:spAutoFit/>
          </a:bodyPr>
          <a:lstStyle/>
          <a:p>
            <a:pPr algn="ctr"/>
            <a:r>
              <a:rPr lang="en-GB" sz="3200" dirty="0">
                <a:latin typeface="Comic Sans MS" panose="030F0702030302020204" pitchFamily="66" charset="0"/>
              </a:rPr>
              <a:t>C</a:t>
            </a:r>
          </a:p>
        </p:txBody>
      </p:sp>
      <p:sp>
        <p:nvSpPr>
          <p:cNvPr id="17" name="TextBox 16"/>
          <p:cNvSpPr txBox="1"/>
          <p:nvPr/>
        </p:nvSpPr>
        <p:spPr>
          <a:xfrm>
            <a:off x="8678599" y="1172236"/>
            <a:ext cx="829994" cy="984885"/>
          </a:xfrm>
          <a:prstGeom prst="rect">
            <a:avLst/>
          </a:prstGeom>
          <a:solidFill>
            <a:srgbClr val="FFFF00"/>
          </a:solidFill>
          <a:ln>
            <a:solidFill>
              <a:schemeClr val="accent1"/>
            </a:solidFill>
          </a:ln>
        </p:spPr>
        <p:txBody>
          <a:bodyPr wrap="square" rtlCol="0">
            <a:spAutoFit/>
          </a:bodyPr>
          <a:lstStyle/>
          <a:p>
            <a:pPr algn="ctr"/>
            <a:r>
              <a:rPr lang="en-GB" sz="4000" dirty="0" smtClean="0">
                <a:latin typeface="Comic Sans MS" panose="030F0702030302020204" pitchFamily="66" charset="0"/>
              </a:rPr>
              <a:t>14</a:t>
            </a:r>
            <a:r>
              <a:rPr lang="en-GB" dirty="0" smtClean="0">
                <a:latin typeface="Comic Sans MS" panose="030F0702030302020204" pitchFamily="66" charset="0"/>
              </a:rPr>
              <a:t>kg</a:t>
            </a:r>
            <a:endParaRPr lang="en-GB" dirty="0">
              <a:latin typeface="Comic Sans MS" panose="030F0702030302020204" pitchFamily="66" charset="0"/>
            </a:endParaRPr>
          </a:p>
        </p:txBody>
      </p:sp>
      <p:sp>
        <p:nvSpPr>
          <p:cNvPr id="18" name="Rectangle 17"/>
          <p:cNvSpPr/>
          <p:nvPr/>
        </p:nvSpPr>
        <p:spPr>
          <a:xfrm>
            <a:off x="2900417" y="3141381"/>
            <a:ext cx="4045971" cy="9398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2900418" y="5539667"/>
            <a:ext cx="3236738" cy="9398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2900417" y="4340524"/>
            <a:ext cx="1841093" cy="9398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p:cNvCxnSpPr/>
          <p:nvPr/>
        </p:nvCxnSpPr>
        <p:spPr>
          <a:xfrm>
            <a:off x="4737155" y="3040368"/>
            <a:ext cx="0" cy="3490927"/>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137155" y="3040368"/>
            <a:ext cx="0" cy="3490927"/>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339034" y="3333690"/>
            <a:ext cx="487137" cy="584775"/>
          </a:xfrm>
          <a:prstGeom prst="rect">
            <a:avLst/>
          </a:prstGeom>
          <a:noFill/>
        </p:spPr>
        <p:txBody>
          <a:bodyPr wrap="square" rtlCol="0">
            <a:spAutoFit/>
          </a:bodyPr>
          <a:lstStyle/>
          <a:p>
            <a:r>
              <a:rPr lang="en-GB" sz="3200" b="1" i="1" dirty="0" smtClean="0">
                <a:solidFill>
                  <a:srgbClr val="FF0000"/>
                </a:solidFill>
                <a:latin typeface="Comic Sans MS" panose="030F0702030302020204" pitchFamily="66" charset="0"/>
              </a:rPr>
              <a:t>1</a:t>
            </a:r>
            <a:endParaRPr lang="en-GB" sz="3200" b="1" i="1" dirty="0">
              <a:solidFill>
                <a:srgbClr val="FF0000"/>
              </a:solidFill>
              <a:latin typeface="Comic Sans MS" panose="030F0702030302020204" pitchFamily="66" charset="0"/>
            </a:endParaRPr>
          </a:p>
        </p:txBody>
      </p:sp>
      <p:sp>
        <p:nvSpPr>
          <p:cNvPr id="26" name="TextBox 25"/>
          <p:cNvSpPr txBox="1"/>
          <p:nvPr/>
        </p:nvSpPr>
        <p:spPr>
          <a:xfrm>
            <a:off x="5195764" y="3318893"/>
            <a:ext cx="487137" cy="584775"/>
          </a:xfrm>
          <a:prstGeom prst="rect">
            <a:avLst/>
          </a:prstGeom>
          <a:noFill/>
        </p:spPr>
        <p:txBody>
          <a:bodyPr wrap="square" rtlCol="0">
            <a:spAutoFit/>
          </a:bodyPr>
          <a:lstStyle/>
          <a:p>
            <a:r>
              <a:rPr lang="en-GB" sz="3200" b="1" i="1" dirty="0">
                <a:solidFill>
                  <a:srgbClr val="FF0000"/>
                </a:solidFill>
                <a:latin typeface="Comic Sans MS" panose="030F0702030302020204" pitchFamily="66" charset="0"/>
              </a:rPr>
              <a:t>2</a:t>
            </a:r>
          </a:p>
        </p:txBody>
      </p:sp>
      <p:sp>
        <p:nvSpPr>
          <p:cNvPr id="27" name="TextBox 26"/>
          <p:cNvSpPr txBox="1"/>
          <p:nvPr/>
        </p:nvSpPr>
        <p:spPr>
          <a:xfrm>
            <a:off x="5179323" y="5628219"/>
            <a:ext cx="487137" cy="584775"/>
          </a:xfrm>
          <a:prstGeom prst="rect">
            <a:avLst/>
          </a:prstGeom>
          <a:noFill/>
        </p:spPr>
        <p:txBody>
          <a:bodyPr wrap="square" rtlCol="0">
            <a:spAutoFit/>
          </a:bodyPr>
          <a:lstStyle/>
          <a:p>
            <a:r>
              <a:rPr lang="en-GB" sz="3200" b="1" i="1" dirty="0">
                <a:solidFill>
                  <a:srgbClr val="FF0000"/>
                </a:solidFill>
                <a:latin typeface="Comic Sans MS" panose="030F0702030302020204" pitchFamily="66" charset="0"/>
              </a:rPr>
              <a:t>2</a:t>
            </a:r>
          </a:p>
        </p:txBody>
      </p:sp>
      <p:sp>
        <p:nvSpPr>
          <p:cNvPr id="28" name="Right Brace 27"/>
          <p:cNvSpPr/>
          <p:nvPr/>
        </p:nvSpPr>
        <p:spPr>
          <a:xfrm>
            <a:off x="7466941" y="3021473"/>
            <a:ext cx="713014" cy="3528741"/>
          </a:xfrm>
          <a:prstGeom prst="rightBrace">
            <a:avLst>
              <a:gd name="adj1" fmla="val 80755"/>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9" name="TextBox 28"/>
          <p:cNvSpPr txBox="1"/>
          <p:nvPr/>
        </p:nvSpPr>
        <p:spPr>
          <a:xfrm>
            <a:off x="8602457" y="4518036"/>
            <a:ext cx="1129372" cy="584775"/>
          </a:xfrm>
          <a:prstGeom prst="rect">
            <a:avLst/>
          </a:prstGeom>
          <a:noFill/>
        </p:spPr>
        <p:txBody>
          <a:bodyPr wrap="square" rtlCol="0">
            <a:spAutoFit/>
          </a:bodyPr>
          <a:lstStyle/>
          <a:p>
            <a:r>
              <a:rPr lang="en-GB" sz="3200" b="1" i="1" dirty="0" smtClean="0">
                <a:solidFill>
                  <a:srgbClr val="FF0000"/>
                </a:solidFill>
                <a:latin typeface="Comic Sans MS" panose="030F0702030302020204" pitchFamily="66" charset="0"/>
              </a:rPr>
              <a:t>14</a:t>
            </a:r>
            <a:endParaRPr lang="en-GB" sz="3200" b="1" i="1" dirty="0">
              <a:solidFill>
                <a:srgbClr val="FF0000"/>
              </a:solidFill>
              <a:latin typeface="Comic Sans MS" panose="030F0702030302020204" pitchFamily="66" charset="0"/>
            </a:endParaRPr>
          </a:p>
        </p:txBody>
      </p:sp>
      <p:sp>
        <p:nvSpPr>
          <p:cNvPr id="33" name="TextBox 32"/>
          <p:cNvSpPr txBox="1"/>
          <p:nvPr/>
        </p:nvSpPr>
        <p:spPr>
          <a:xfrm>
            <a:off x="1768238" y="3333690"/>
            <a:ext cx="487137" cy="584775"/>
          </a:xfrm>
          <a:prstGeom prst="rect">
            <a:avLst/>
          </a:prstGeom>
          <a:noFill/>
        </p:spPr>
        <p:txBody>
          <a:bodyPr wrap="square" rtlCol="0">
            <a:spAutoFit/>
          </a:bodyPr>
          <a:lstStyle/>
          <a:p>
            <a:r>
              <a:rPr lang="en-GB" sz="3200" b="1" i="1" dirty="0">
                <a:solidFill>
                  <a:srgbClr val="FF0000"/>
                </a:solidFill>
                <a:latin typeface="Comic Sans MS" panose="030F0702030302020204" pitchFamily="66" charset="0"/>
              </a:rPr>
              <a:t>A</a:t>
            </a:r>
          </a:p>
        </p:txBody>
      </p:sp>
      <p:sp>
        <p:nvSpPr>
          <p:cNvPr id="34" name="TextBox 33"/>
          <p:cNvSpPr txBox="1"/>
          <p:nvPr/>
        </p:nvSpPr>
        <p:spPr>
          <a:xfrm>
            <a:off x="1768238" y="4518036"/>
            <a:ext cx="487137" cy="584775"/>
          </a:xfrm>
          <a:prstGeom prst="rect">
            <a:avLst/>
          </a:prstGeom>
          <a:noFill/>
        </p:spPr>
        <p:txBody>
          <a:bodyPr wrap="square" rtlCol="0">
            <a:spAutoFit/>
          </a:bodyPr>
          <a:lstStyle/>
          <a:p>
            <a:r>
              <a:rPr lang="en-GB" sz="3200" b="1" i="1" dirty="0">
                <a:solidFill>
                  <a:srgbClr val="FF0000"/>
                </a:solidFill>
                <a:latin typeface="Comic Sans MS" panose="030F0702030302020204" pitchFamily="66" charset="0"/>
              </a:rPr>
              <a:t>B</a:t>
            </a:r>
          </a:p>
        </p:txBody>
      </p:sp>
      <p:sp>
        <p:nvSpPr>
          <p:cNvPr id="35" name="TextBox 34"/>
          <p:cNvSpPr txBox="1"/>
          <p:nvPr/>
        </p:nvSpPr>
        <p:spPr>
          <a:xfrm>
            <a:off x="1736303" y="5717179"/>
            <a:ext cx="487137" cy="584775"/>
          </a:xfrm>
          <a:prstGeom prst="rect">
            <a:avLst/>
          </a:prstGeom>
          <a:noFill/>
        </p:spPr>
        <p:txBody>
          <a:bodyPr wrap="square" rtlCol="0">
            <a:spAutoFit/>
          </a:bodyPr>
          <a:lstStyle/>
          <a:p>
            <a:r>
              <a:rPr lang="en-GB" sz="3200" b="1" i="1" dirty="0">
                <a:solidFill>
                  <a:srgbClr val="FF0000"/>
                </a:solidFill>
                <a:latin typeface="Comic Sans MS" panose="030F0702030302020204" pitchFamily="66" charset="0"/>
              </a:rPr>
              <a:t>C</a:t>
            </a:r>
          </a:p>
        </p:txBody>
      </p:sp>
      <p:sp>
        <p:nvSpPr>
          <p:cNvPr id="36" name="Rectangle 35"/>
          <p:cNvSpPr/>
          <p:nvPr/>
        </p:nvSpPr>
        <p:spPr>
          <a:xfrm>
            <a:off x="2898896" y="3134251"/>
            <a:ext cx="1841093" cy="9398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p:cNvSpPr/>
          <p:nvPr/>
        </p:nvSpPr>
        <p:spPr>
          <a:xfrm>
            <a:off x="2896062" y="5537686"/>
            <a:ext cx="1841093" cy="9398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Connector 37"/>
          <p:cNvCxnSpPr/>
          <p:nvPr/>
        </p:nvCxnSpPr>
        <p:spPr>
          <a:xfrm>
            <a:off x="2896062" y="3064181"/>
            <a:ext cx="0" cy="3490927"/>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889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left)">
                                      <p:cBhvr>
                                        <p:cTn id="23" dur="1000"/>
                                        <p:tgtEl>
                                          <p:spTgt spid="18"/>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left)">
                                      <p:cBhvr>
                                        <p:cTn id="28" dur="10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wipe(down)">
                                      <p:cBhvr>
                                        <p:cTn id="33" dur="500"/>
                                        <p:tgtEl>
                                          <p:spTgt spid="23"/>
                                        </p:tgtEl>
                                      </p:cBhvr>
                                    </p:animEffect>
                                  </p:childTnLst>
                                </p:cTn>
                              </p:par>
                              <p:par>
                                <p:cTn id="34" presetID="22" presetClass="entr" presetSubtype="4" fill="hold" nodeType="with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down)">
                                      <p:cBhvr>
                                        <p:cTn id="36" dur="500"/>
                                        <p:tgtEl>
                                          <p:spTgt spid="24"/>
                                        </p:tgtEl>
                                      </p:cBhvr>
                                    </p:animEffect>
                                  </p:childTnLst>
                                </p:cTn>
                              </p:par>
                            </p:childTnLst>
                          </p:cTn>
                        </p:par>
                        <p:par>
                          <p:cTn id="37" fill="hold">
                            <p:stCondLst>
                              <p:cond delay="500"/>
                            </p:stCondLst>
                            <p:childTnLst>
                              <p:par>
                                <p:cTn id="38" presetID="1" presetClass="entr" presetSubtype="0"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par>
                          <p:cTn id="43" fill="hold">
                            <p:stCondLst>
                              <p:cond delay="500"/>
                            </p:stCondLst>
                            <p:childTnLst>
                              <p:par>
                                <p:cTn id="44" presetID="1" presetClass="entr" presetSubtype="0" fill="hold" grpId="0" nodeType="afterEffect">
                                  <p:stCondLst>
                                    <p:cond delay="0"/>
                                  </p:stCondLst>
                                  <p:childTnLst>
                                    <p:set>
                                      <p:cBhvr>
                                        <p:cTn id="45" dur="1" fill="hold">
                                          <p:stCondLst>
                                            <p:cond delay="0"/>
                                          </p:stCondLst>
                                        </p:cTn>
                                        <p:tgtEl>
                                          <p:spTgt spid="2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wipe(left)">
                                      <p:cBhvr>
                                        <p:cTn id="50" dur="1000"/>
                                        <p:tgtEl>
                                          <p:spTgt spid="28"/>
                                        </p:tgtEl>
                                      </p:cBhvr>
                                    </p:animEffect>
                                  </p:childTnLst>
                                </p:cTn>
                              </p:par>
                            </p:childTnLst>
                          </p:cTn>
                        </p:par>
                        <p:par>
                          <p:cTn id="51" fill="hold">
                            <p:stCondLst>
                              <p:cond delay="1000"/>
                            </p:stCondLst>
                            <p:childTnLst>
                              <p:par>
                                <p:cTn id="52" presetID="1" presetClass="entr" presetSubtype="0" fill="hold" grpId="0" nodeType="afterEffect">
                                  <p:stCondLst>
                                    <p:cond delay="0"/>
                                  </p:stCondLst>
                                  <p:childTnLst>
                                    <p:set>
                                      <p:cBhvr>
                                        <p:cTn id="53"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animBg="1"/>
      <p:bldP spid="22" grpId="0" animBg="1"/>
      <p:bldP spid="25" grpId="0"/>
      <p:bldP spid="26" grpId="0"/>
      <p:bldP spid="27" grpId="0"/>
      <p:bldP spid="28" grpId="0" animBg="1"/>
      <p:bldP spid="29" grpId="0"/>
      <p:bldP spid="33" grpId="0"/>
      <p:bldP spid="34" grpId="0"/>
      <p:bldP spid="35" grpId="0"/>
      <p:bldP spid="36" grpId="0" animBg="1"/>
      <p:bldP spid="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b="1" dirty="0" smtClean="0">
                <a:solidFill>
                  <a:srgbClr val="002060"/>
                </a:solidFill>
                <a:latin typeface="Arial" panose="020B0604020202020204" pitchFamily="34" charset="0"/>
                <a:cs typeface="Arial" panose="020B0604020202020204" pitchFamily="34" charset="0"/>
              </a:rPr>
              <a:t>Generic lesson strategy</a:t>
            </a:r>
            <a:endParaRPr lang="en-GB"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083213"/>
            <a:ext cx="10515600" cy="4557932"/>
          </a:xfrm>
        </p:spPr>
        <p:txBody>
          <a:bodyPr>
            <a:normAutofit lnSpcReduction="10000"/>
          </a:bodyPr>
          <a:lstStyle/>
          <a:p>
            <a:pPr marL="0" indent="0">
              <a:buNone/>
            </a:pPr>
            <a:r>
              <a:rPr lang="en-GB" b="1" dirty="0" smtClean="0">
                <a:solidFill>
                  <a:srgbClr val="002060"/>
                </a:solidFill>
                <a:latin typeface="Arial" panose="020B0604020202020204" pitchFamily="34" charset="0"/>
                <a:cs typeface="Arial" panose="020B0604020202020204" pitchFamily="34" charset="0"/>
              </a:rPr>
              <a:t>Address one problem/arithmetical structure as a whole class</a:t>
            </a:r>
          </a:p>
          <a:p>
            <a:pPr marL="0" indent="0">
              <a:buNone/>
            </a:pPr>
            <a:r>
              <a:rPr lang="en-GB" dirty="0" smtClean="0">
                <a:solidFill>
                  <a:srgbClr val="002060"/>
                </a:solidFill>
                <a:latin typeface="Arial" panose="020B0604020202020204" pitchFamily="34" charset="0"/>
                <a:cs typeface="Arial" panose="020B0604020202020204" pitchFamily="34" charset="0"/>
              </a:rPr>
              <a:t>Introduce basic structure with exemplar question(s)</a:t>
            </a:r>
          </a:p>
          <a:p>
            <a:r>
              <a:rPr lang="en-GB" dirty="0" smtClean="0">
                <a:solidFill>
                  <a:srgbClr val="002060"/>
                </a:solidFill>
                <a:latin typeface="Arial" panose="020B0604020202020204" pitchFamily="34" charset="0"/>
                <a:cs typeface="Arial" panose="020B0604020202020204" pitchFamily="34" charset="0"/>
              </a:rPr>
              <a:t>Explore as a class and draw out key elements</a:t>
            </a:r>
          </a:p>
          <a:p>
            <a:r>
              <a:rPr lang="en-GB" dirty="0" smtClean="0">
                <a:solidFill>
                  <a:srgbClr val="002060"/>
                </a:solidFill>
                <a:latin typeface="Arial" panose="020B0604020202020204" pitchFamily="34" charset="0"/>
                <a:cs typeface="Arial" panose="020B0604020202020204" pitchFamily="34" charset="0"/>
              </a:rPr>
              <a:t>Mini-practice</a:t>
            </a:r>
          </a:p>
          <a:p>
            <a:endParaRPr lang="en-GB" sz="1000" dirty="0" smtClean="0">
              <a:solidFill>
                <a:srgbClr val="002060"/>
              </a:solidFill>
              <a:latin typeface="Arial" panose="020B0604020202020204" pitchFamily="34" charset="0"/>
              <a:cs typeface="Arial" panose="020B0604020202020204" pitchFamily="34" charset="0"/>
            </a:endParaRPr>
          </a:p>
          <a:p>
            <a:pPr marL="0" indent="0">
              <a:buNone/>
            </a:pPr>
            <a:r>
              <a:rPr lang="en-GB" dirty="0" smtClean="0">
                <a:solidFill>
                  <a:srgbClr val="002060"/>
                </a:solidFill>
                <a:latin typeface="Arial" panose="020B0604020202020204" pitchFamily="34" charset="0"/>
                <a:cs typeface="Arial" panose="020B0604020202020204" pitchFamily="34" charset="0"/>
              </a:rPr>
              <a:t>Introduce procedural variation</a:t>
            </a:r>
          </a:p>
          <a:p>
            <a:r>
              <a:rPr lang="en-GB" dirty="0" smtClean="0">
                <a:solidFill>
                  <a:srgbClr val="002060"/>
                </a:solidFill>
                <a:latin typeface="Arial" panose="020B0604020202020204" pitchFamily="34" charset="0"/>
                <a:cs typeface="Arial" panose="020B0604020202020204" pitchFamily="34" charset="0"/>
              </a:rPr>
              <a:t>Explore as a class and draw out key elements </a:t>
            </a:r>
          </a:p>
          <a:p>
            <a:r>
              <a:rPr lang="en-GB" dirty="0" smtClean="0">
                <a:solidFill>
                  <a:srgbClr val="002060"/>
                </a:solidFill>
                <a:latin typeface="Arial" panose="020B0604020202020204" pitchFamily="34" charset="0"/>
                <a:cs typeface="Arial" panose="020B0604020202020204" pitchFamily="34" charset="0"/>
              </a:rPr>
              <a:t>Mini-practice</a:t>
            </a:r>
          </a:p>
          <a:p>
            <a:endParaRPr lang="en-GB" sz="1000" dirty="0" smtClean="0">
              <a:solidFill>
                <a:srgbClr val="002060"/>
              </a:solidFill>
              <a:latin typeface="Arial" panose="020B0604020202020204" pitchFamily="34" charset="0"/>
              <a:cs typeface="Arial" panose="020B0604020202020204" pitchFamily="34" charset="0"/>
            </a:endParaRPr>
          </a:p>
          <a:p>
            <a:pPr marL="0" indent="0">
              <a:buNone/>
            </a:pPr>
            <a:r>
              <a:rPr lang="en-GB" b="1" dirty="0" smtClean="0">
                <a:solidFill>
                  <a:srgbClr val="002060"/>
                </a:solidFill>
                <a:latin typeface="Arial" panose="020B0604020202020204" pitchFamily="34" charset="0"/>
                <a:cs typeface="Arial" panose="020B0604020202020204" pitchFamily="34" charset="0"/>
              </a:rPr>
              <a:t>Independent mixed practice</a:t>
            </a:r>
          </a:p>
          <a:p>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56" y="5301814"/>
            <a:ext cx="2076450" cy="1400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5262" y="5257800"/>
            <a:ext cx="3165475" cy="1884211"/>
          </a:xfrm>
          <a:prstGeom prst="rect">
            <a:avLst/>
          </a:prstGeom>
        </p:spPr>
      </p:pic>
    </p:spTree>
    <p:extLst>
      <p:ext uri="{BB962C8B-B14F-4D97-AF65-F5344CB8AC3E}">
        <p14:creationId xmlns:p14="http://schemas.microsoft.com/office/powerpoint/2010/main" val="1919667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67618"/>
            <a:ext cx="10515600" cy="998807"/>
          </a:xfrm>
        </p:spPr>
        <p:txBody>
          <a:bodyPr/>
          <a:lstStyle/>
          <a:p>
            <a:pPr marL="0" indent="0">
              <a:buNone/>
            </a:pPr>
            <a:r>
              <a:rPr lang="en-GB" dirty="0" smtClean="0">
                <a:solidFill>
                  <a:srgbClr val="002060"/>
                </a:solidFill>
                <a:latin typeface="Arial" panose="020B0604020202020204" pitchFamily="34" charset="0"/>
                <a:cs typeface="Arial" panose="020B0604020202020204" pitchFamily="34" charset="0"/>
              </a:rPr>
              <a:t>One model contains numerous possible problem or arithmetical structures</a:t>
            </a:r>
          </a:p>
          <a:p>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56" y="5301814"/>
            <a:ext cx="2076450" cy="1400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5262" y="5257800"/>
            <a:ext cx="3165475" cy="1884211"/>
          </a:xfrm>
          <a:prstGeom prst="rect">
            <a:avLst/>
          </a:prstGeom>
        </p:spPr>
      </p:pic>
      <p:sp>
        <p:nvSpPr>
          <p:cNvPr id="6" name="Title 1"/>
          <p:cNvSpPr>
            <a:spLocks noGrp="1"/>
          </p:cNvSpPr>
          <p:nvPr>
            <p:ph type="title"/>
          </p:nvPr>
        </p:nvSpPr>
        <p:spPr>
          <a:xfrm>
            <a:off x="838200" y="0"/>
            <a:ext cx="10515600" cy="1325563"/>
          </a:xfrm>
        </p:spPr>
        <p:txBody>
          <a:bodyPr/>
          <a:lstStyle/>
          <a:p>
            <a:r>
              <a:rPr lang="en-GB" b="1" dirty="0">
                <a:solidFill>
                  <a:srgbClr val="002060"/>
                </a:solidFill>
                <a:latin typeface="Arial" panose="020B0604020202020204" pitchFamily="34" charset="0"/>
                <a:cs typeface="Arial" panose="020B0604020202020204" pitchFamily="34" charset="0"/>
              </a:rPr>
              <a:t>Problem </a:t>
            </a:r>
            <a:r>
              <a:rPr lang="en-GB" b="1" dirty="0" smtClean="0">
                <a:solidFill>
                  <a:srgbClr val="002060"/>
                </a:solidFill>
                <a:latin typeface="Arial" panose="020B0604020202020204" pitchFamily="34" charset="0"/>
                <a:cs typeface="Arial" panose="020B0604020202020204" pitchFamily="34" charset="0"/>
              </a:rPr>
              <a:t>structures</a:t>
            </a:r>
            <a:endParaRPr lang="en-GB" b="1" dirty="0">
              <a:solidFill>
                <a:srgbClr val="002060"/>
              </a:solidFill>
              <a:latin typeface="Arial" panose="020B0604020202020204" pitchFamily="34" charset="0"/>
              <a:cs typeface="Arial" panose="020B0604020202020204" pitchFamily="34" charset="0"/>
            </a:endParaRPr>
          </a:p>
        </p:txBody>
      </p:sp>
      <p:sp>
        <p:nvSpPr>
          <p:cNvPr id="7" name="Rectangle 6"/>
          <p:cNvSpPr/>
          <p:nvPr/>
        </p:nvSpPr>
        <p:spPr>
          <a:xfrm>
            <a:off x="3010486" y="2223014"/>
            <a:ext cx="3727938" cy="956603"/>
          </a:xfrm>
          <a:prstGeom prst="rect">
            <a:avLst/>
          </a:prstGeom>
          <a:solidFill>
            <a:schemeClr val="accent6">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6738424" y="2223014"/>
            <a:ext cx="2644727" cy="956603"/>
          </a:xfrm>
          <a:prstGeom prst="rect">
            <a:avLst/>
          </a:prstGeom>
          <a:solidFill>
            <a:srgbClr val="FFFF00"/>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3010485" y="3332017"/>
            <a:ext cx="6372665" cy="956603"/>
          </a:xfrm>
          <a:prstGeom prst="rect">
            <a:avLst/>
          </a:prstGeom>
          <a:solidFill>
            <a:schemeClr val="accent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325289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568"/>
            <a:ext cx="10515600" cy="1325563"/>
          </a:xfrm>
        </p:spPr>
        <p:txBody>
          <a:bodyPr/>
          <a:lstStyle/>
          <a:p>
            <a:r>
              <a:rPr lang="en-GB" b="1" dirty="0" smtClean="0">
                <a:solidFill>
                  <a:srgbClr val="002060"/>
                </a:solidFill>
                <a:latin typeface="Arial" panose="020B0604020202020204" pitchFamily="34" charset="0"/>
                <a:cs typeface="Arial" panose="020B0604020202020204" pitchFamily="34" charset="0"/>
              </a:rPr>
              <a:t>Procedural variance</a:t>
            </a:r>
            <a:endParaRPr lang="en-GB"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52025"/>
            <a:ext cx="10515600" cy="2996418"/>
          </a:xfrm>
        </p:spPr>
        <p:txBody>
          <a:bodyPr>
            <a:noAutofit/>
          </a:bodyPr>
          <a:lstStyle/>
          <a:p>
            <a:pPr marL="0" indent="0">
              <a:buNone/>
            </a:pPr>
            <a:r>
              <a:rPr lang="en-GB" sz="3200" dirty="0" smtClean="0">
                <a:latin typeface="Comic Sans MS" panose="030F0702030302020204" pitchFamily="66" charset="0"/>
              </a:rPr>
              <a:t>Andy has three pets and Bobby has four pets. </a:t>
            </a:r>
          </a:p>
          <a:p>
            <a:pPr marL="0" indent="0">
              <a:buNone/>
            </a:pPr>
            <a:r>
              <a:rPr lang="en-GB" sz="3200" dirty="0" smtClean="0">
                <a:latin typeface="Comic Sans MS" panose="030F0702030302020204" pitchFamily="66" charset="0"/>
              </a:rPr>
              <a:t>How many do they have altogether?</a:t>
            </a:r>
          </a:p>
          <a:p>
            <a:endParaRPr lang="en-GB" sz="3200" dirty="0" smtClean="0">
              <a:latin typeface="Arial" panose="020B0604020202020204" pitchFamily="34" charset="0"/>
              <a:cs typeface="Arial" panose="020B0604020202020204" pitchFamily="34" charset="0"/>
            </a:endParaRPr>
          </a:p>
          <a:p>
            <a:pPr marL="0" indent="0" algn="just">
              <a:buNone/>
            </a:pPr>
            <a:r>
              <a:rPr lang="en-GB" sz="3200" dirty="0" smtClean="0">
                <a:latin typeface="Comic Sans MS" panose="030F0702030302020204" pitchFamily="66" charset="0"/>
                <a:cs typeface="Segoe UI Semibold" panose="020B0702040204020203" pitchFamily="34" charset="0"/>
              </a:rPr>
              <a:t>Mia and Daisy have nine sweets altogether. </a:t>
            </a:r>
          </a:p>
          <a:p>
            <a:pPr marL="0" indent="0" algn="just">
              <a:buNone/>
            </a:pPr>
            <a:r>
              <a:rPr lang="en-GB" sz="3200" dirty="0" smtClean="0">
                <a:latin typeface="Comic Sans MS" panose="030F0702030302020204" pitchFamily="66" charset="0"/>
                <a:cs typeface="Segoe UI Semibold" panose="020B0702040204020203" pitchFamily="34" charset="0"/>
              </a:rPr>
              <a:t>Mia has six sweets, how many does Daisy have?</a:t>
            </a:r>
            <a:endParaRPr lang="en-GB" sz="3200" dirty="0">
              <a:latin typeface="Arial" panose="020B0604020202020204" pitchFamily="34" charset="0"/>
              <a:cs typeface="Arial" panose="020B0604020202020204" pitchFamily="34" charset="0"/>
            </a:endParaRPr>
          </a:p>
          <a:p>
            <a:pPr marL="0" indent="0">
              <a:buNone/>
            </a:pPr>
            <a:endParaRPr lang="en-GB" sz="3600" dirty="0">
              <a:solidFill>
                <a:srgbClr val="00206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56" y="5301814"/>
            <a:ext cx="2076450" cy="1400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5262" y="5257800"/>
            <a:ext cx="3165475" cy="1884211"/>
          </a:xfrm>
          <a:prstGeom prst="rect">
            <a:avLst/>
          </a:prstGeom>
        </p:spPr>
      </p:pic>
    </p:spTree>
    <p:extLst>
      <p:ext uri="{BB962C8B-B14F-4D97-AF65-F5344CB8AC3E}">
        <p14:creationId xmlns:p14="http://schemas.microsoft.com/office/powerpoint/2010/main" val="11495146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56" y="5301814"/>
            <a:ext cx="2076450" cy="1400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5262" y="5257800"/>
            <a:ext cx="3165475" cy="1884211"/>
          </a:xfrm>
          <a:prstGeom prst="rect">
            <a:avLst/>
          </a:prstGeom>
        </p:spPr>
      </p:pic>
      <p:sp>
        <p:nvSpPr>
          <p:cNvPr id="6" name="Title 1"/>
          <p:cNvSpPr>
            <a:spLocks noGrp="1"/>
          </p:cNvSpPr>
          <p:nvPr>
            <p:ph type="title"/>
          </p:nvPr>
        </p:nvSpPr>
        <p:spPr>
          <a:xfrm>
            <a:off x="865940" y="385362"/>
            <a:ext cx="10515600" cy="1325563"/>
          </a:xfrm>
        </p:spPr>
        <p:txBody>
          <a:bodyPr>
            <a:normAutofit/>
          </a:bodyPr>
          <a:lstStyle/>
          <a:p>
            <a:r>
              <a:rPr lang="en-GB" sz="3600" dirty="0" smtClean="0">
                <a:latin typeface="Comic Sans MS" panose="030F0702030302020204" pitchFamily="66" charset="0"/>
              </a:rPr>
              <a:t>If two-thirds of a number is </a:t>
            </a:r>
            <a:r>
              <a:rPr lang="en-GB" sz="3600" dirty="0">
                <a:latin typeface="Comic Sans MS" panose="030F0702030302020204" pitchFamily="66" charset="0"/>
              </a:rPr>
              <a:t>9</a:t>
            </a:r>
            <a:r>
              <a:rPr lang="en-GB" sz="3600" dirty="0" smtClean="0">
                <a:latin typeface="Comic Sans MS" panose="030F0702030302020204" pitchFamily="66" charset="0"/>
              </a:rPr>
              <a:t>0. </a:t>
            </a:r>
            <a:br>
              <a:rPr lang="en-GB" sz="3600" dirty="0" smtClean="0">
                <a:latin typeface="Comic Sans MS" panose="030F0702030302020204" pitchFamily="66" charset="0"/>
              </a:rPr>
            </a:br>
            <a:r>
              <a:rPr lang="en-GB" sz="3600" dirty="0" smtClean="0">
                <a:latin typeface="Comic Sans MS" panose="030F0702030302020204" pitchFamily="66" charset="0"/>
              </a:rPr>
              <a:t>What’s the number?</a:t>
            </a:r>
            <a:endParaRPr lang="en-GB" sz="3600" dirty="0">
              <a:latin typeface="Comic Sans MS" panose="030F0702030302020204" pitchFamily="66" charset="0"/>
            </a:endParaRPr>
          </a:p>
        </p:txBody>
      </p:sp>
      <p:sp>
        <p:nvSpPr>
          <p:cNvPr id="7" name="Rectangle 6"/>
          <p:cNvSpPr/>
          <p:nvPr/>
        </p:nvSpPr>
        <p:spPr>
          <a:xfrm>
            <a:off x="5518433" y="2181484"/>
            <a:ext cx="1210614" cy="1133340"/>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5518433" y="3314824"/>
            <a:ext cx="1210614" cy="1133340"/>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5518433" y="4448164"/>
            <a:ext cx="1210614" cy="1133340"/>
          </a:xfrm>
          <a:prstGeom prst="rect">
            <a:avLst/>
          </a:prstGeom>
          <a:noFill/>
          <a:ln w="412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Brace 9"/>
          <p:cNvSpPr/>
          <p:nvPr/>
        </p:nvSpPr>
        <p:spPr>
          <a:xfrm>
            <a:off x="7568419" y="3314824"/>
            <a:ext cx="984738" cy="2266680"/>
          </a:xfrm>
          <a:prstGeom prst="rightBrace">
            <a:avLst>
              <a:gd name="adj1" fmla="val 51190"/>
              <a:gd name="adj2" fmla="val 5000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Right Brace 10"/>
          <p:cNvSpPr/>
          <p:nvPr/>
        </p:nvSpPr>
        <p:spPr>
          <a:xfrm rot="10800000">
            <a:off x="3694323" y="2181484"/>
            <a:ext cx="984738" cy="3400020"/>
          </a:xfrm>
          <a:prstGeom prst="rightBrace">
            <a:avLst>
              <a:gd name="adj1" fmla="val 51190"/>
              <a:gd name="adj2" fmla="val 5000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26300357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0"/>
            <a:ext cx="10515600" cy="1325563"/>
          </a:xfrm>
        </p:spPr>
        <p:txBody>
          <a:bodyPr>
            <a:normAutofit/>
          </a:bodyPr>
          <a:lstStyle/>
          <a:p>
            <a:r>
              <a:rPr lang="en-GB" b="1" dirty="0" smtClean="0">
                <a:solidFill>
                  <a:srgbClr val="002060"/>
                </a:solidFill>
                <a:latin typeface="Arial" panose="020B0604020202020204" pitchFamily="34" charset="0"/>
                <a:cs typeface="Arial" panose="020B0604020202020204" pitchFamily="34" charset="0"/>
              </a:rPr>
              <a:t>Communicating a solution</a:t>
            </a:r>
            <a:endParaRPr lang="en-GB" b="1" dirty="0">
              <a:solidFill>
                <a:srgbClr val="002060"/>
              </a:solidFill>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stretch>
            <a:fillRect/>
          </a:stretch>
        </p:blipFill>
        <p:spPr>
          <a:xfrm>
            <a:off x="2525223" y="1077476"/>
            <a:ext cx="8829675" cy="4924425"/>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456" y="5301814"/>
            <a:ext cx="2076450" cy="140017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085262" y="5257800"/>
            <a:ext cx="3165475" cy="1884211"/>
          </a:xfrm>
          <a:prstGeom prst="rect">
            <a:avLst/>
          </a:prstGeom>
        </p:spPr>
      </p:pic>
    </p:spTree>
    <p:extLst>
      <p:ext uri="{BB962C8B-B14F-4D97-AF65-F5344CB8AC3E}">
        <p14:creationId xmlns:p14="http://schemas.microsoft.com/office/powerpoint/2010/main" val="30065873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b="1" dirty="0" smtClean="0">
                <a:solidFill>
                  <a:srgbClr val="002060"/>
                </a:solidFill>
                <a:latin typeface="Arial" panose="020B0604020202020204" pitchFamily="34" charset="0"/>
                <a:cs typeface="Arial" panose="020B0604020202020204" pitchFamily="34" charset="0"/>
              </a:rPr>
              <a:t>Using IRIS Connect</a:t>
            </a:r>
            <a:endParaRPr lang="en-GB"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223889"/>
            <a:ext cx="10515600" cy="4953074"/>
          </a:xfrm>
        </p:spPr>
        <p:txBody>
          <a:bodyPr>
            <a:normAutofit/>
          </a:bodyPr>
          <a:lstStyle/>
          <a:p>
            <a:r>
              <a:rPr lang="en-GB" sz="3600" dirty="0" smtClean="0">
                <a:solidFill>
                  <a:srgbClr val="002060"/>
                </a:solidFill>
                <a:latin typeface="Arial" panose="020B0604020202020204" pitchFamily="34" charset="0"/>
                <a:cs typeface="Arial" panose="020B0604020202020204" pitchFamily="34" charset="0"/>
              </a:rPr>
              <a:t>To share questions</a:t>
            </a:r>
            <a:endParaRPr lang="en-GB" sz="3600" dirty="0">
              <a:solidFill>
                <a:srgbClr val="002060"/>
              </a:solidFill>
              <a:latin typeface="Arial" panose="020B0604020202020204" pitchFamily="34" charset="0"/>
              <a:cs typeface="Arial" panose="020B0604020202020204" pitchFamily="34" charset="0"/>
            </a:endParaRPr>
          </a:p>
          <a:p>
            <a:r>
              <a:rPr lang="en-GB" sz="3600" dirty="0" smtClean="0">
                <a:solidFill>
                  <a:srgbClr val="002060"/>
                </a:solidFill>
                <a:latin typeface="Arial" panose="020B0604020202020204" pitchFamily="34" charset="0"/>
                <a:cs typeface="Arial" panose="020B0604020202020204" pitchFamily="34" charset="0"/>
              </a:rPr>
              <a:t>To share teaching materials</a:t>
            </a:r>
            <a:endParaRPr lang="en-GB" sz="3600" dirty="0">
              <a:solidFill>
                <a:srgbClr val="002060"/>
              </a:solidFill>
              <a:latin typeface="Arial" panose="020B0604020202020204" pitchFamily="34" charset="0"/>
              <a:cs typeface="Arial" panose="020B0604020202020204" pitchFamily="34" charset="0"/>
            </a:endParaRPr>
          </a:p>
          <a:p>
            <a:r>
              <a:rPr lang="en-GB" sz="3600" dirty="0" smtClean="0">
                <a:solidFill>
                  <a:srgbClr val="002060"/>
                </a:solidFill>
                <a:latin typeface="Arial" panose="020B0604020202020204" pitchFamily="34" charset="0"/>
                <a:cs typeface="Arial" panose="020B0604020202020204" pitchFamily="34" charset="0"/>
              </a:rPr>
              <a:t>To share reflections</a:t>
            </a:r>
          </a:p>
          <a:p>
            <a:pPr marL="0" indent="0">
              <a:buNone/>
            </a:pPr>
            <a:r>
              <a:rPr lang="en-GB" sz="3600" dirty="0" smtClean="0">
                <a:solidFill>
                  <a:srgbClr val="002060"/>
                </a:solidFill>
                <a:latin typeface="Arial" panose="020B0604020202020204" pitchFamily="34" charset="0"/>
                <a:cs typeface="Arial" panose="020B0604020202020204" pitchFamily="34" charset="0"/>
              </a:rPr>
              <a:t>All schools can access FREE materials.</a:t>
            </a:r>
          </a:p>
          <a:p>
            <a:pPr marL="0" indent="0">
              <a:buNone/>
            </a:pPr>
            <a:endParaRPr lang="en-GB" sz="1200" dirty="0">
              <a:solidFill>
                <a:srgbClr val="002060"/>
              </a:solidFill>
              <a:latin typeface="Arial" panose="020B0604020202020204" pitchFamily="34" charset="0"/>
              <a:cs typeface="Arial" panose="020B0604020202020204" pitchFamily="34" charset="0"/>
            </a:endParaRPr>
          </a:p>
          <a:p>
            <a:pPr marL="0" indent="0">
              <a:buNone/>
            </a:pPr>
            <a:r>
              <a:rPr lang="en-GB" sz="3600" dirty="0" smtClean="0">
                <a:solidFill>
                  <a:srgbClr val="002060"/>
                </a:solidFill>
                <a:latin typeface="Arial" panose="020B0604020202020204" pitchFamily="34" charset="0"/>
                <a:cs typeface="Arial" panose="020B0604020202020204" pitchFamily="34" charset="0"/>
              </a:rPr>
              <a:t>Username: SYMH</a:t>
            </a:r>
          </a:p>
          <a:p>
            <a:pPr marL="0" indent="0">
              <a:buNone/>
            </a:pPr>
            <a:r>
              <a:rPr lang="en-GB" sz="3600" dirty="0" smtClean="0">
                <a:solidFill>
                  <a:srgbClr val="002060"/>
                </a:solidFill>
                <a:latin typeface="Arial" panose="020B0604020202020204" pitchFamily="34" charset="0"/>
                <a:cs typeface="Arial" panose="020B0604020202020204" pitchFamily="34" charset="0"/>
              </a:rPr>
              <a:t>Password: password</a:t>
            </a:r>
            <a:endParaRPr lang="en-GB" sz="3600" dirty="0">
              <a:solidFill>
                <a:srgbClr val="00206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26525" y="5234857"/>
            <a:ext cx="3165475" cy="188421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538" y="5345829"/>
            <a:ext cx="2076450" cy="1400175"/>
          </a:xfrm>
          <a:prstGeom prst="rect">
            <a:avLst/>
          </a:prstGeom>
        </p:spPr>
      </p:pic>
    </p:spTree>
    <p:extLst>
      <p:ext uri="{BB962C8B-B14F-4D97-AF65-F5344CB8AC3E}">
        <p14:creationId xmlns:p14="http://schemas.microsoft.com/office/powerpoint/2010/main" val="3415890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268" y="0"/>
            <a:ext cx="10515600" cy="1325563"/>
          </a:xfrm>
        </p:spPr>
        <p:txBody>
          <a:bodyPr/>
          <a:lstStyle/>
          <a:p>
            <a:r>
              <a:rPr lang="en-GB" b="1" dirty="0" smtClean="0">
                <a:solidFill>
                  <a:srgbClr val="002060"/>
                </a:solidFill>
                <a:latin typeface="Arial" panose="020B0604020202020204" pitchFamily="34" charset="0"/>
                <a:cs typeface="Arial" panose="020B0604020202020204" pitchFamily="34" charset="0"/>
              </a:rPr>
              <a:t>Using Bar </a:t>
            </a:r>
            <a:r>
              <a:rPr lang="en-GB" b="1" dirty="0" err="1">
                <a:solidFill>
                  <a:srgbClr val="002060"/>
                </a:solidFill>
                <a:latin typeface="Arial" panose="020B0604020202020204" pitchFamily="34" charset="0"/>
                <a:cs typeface="Arial" panose="020B0604020202020204" pitchFamily="34" charset="0"/>
              </a:rPr>
              <a:t>l</a:t>
            </a:r>
            <a:r>
              <a:rPr lang="en-GB" b="1" dirty="0" err="1" smtClean="0">
                <a:solidFill>
                  <a:srgbClr val="002060"/>
                </a:solidFill>
                <a:latin typeface="Arial" panose="020B0604020202020204" pitchFamily="34" charset="0"/>
                <a:cs typeface="Arial" panose="020B0604020202020204" pitchFamily="34" charset="0"/>
              </a:rPr>
              <a:t>ogik</a:t>
            </a:r>
            <a:endParaRPr lang="en-GB" b="1" dirty="0">
              <a:solidFill>
                <a:srgbClr val="00206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26525" y="5103810"/>
            <a:ext cx="3165475" cy="188421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4741" y="5345829"/>
            <a:ext cx="2076450" cy="1400175"/>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98023" y="1469866"/>
            <a:ext cx="7824089" cy="2757487"/>
          </a:xfrm>
          <a:prstGeom prst="rect">
            <a:avLst/>
          </a:prstGeom>
        </p:spPr>
      </p:pic>
    </p:spTree>
    <p:extLst>
      <p:ext uri="{BB962C8B-B14F-4D97-AF65-F5344CB8AC3E}">
        <p14:creationId xmlns:p14="http://schemas.microsoft.com/office/powerpoint/2010/main" val="3052818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838199" y="5078436"/>
            <a:ext cx="10515600" cy="1253271"/>
          </a:xfrm>
        </p:spPr>
        <p:txBody>
          <a:bodyPr>
            <a:normAutofit/>
          </a:bodyPr>
          <a:lstStyle/>
          <a:p>
            <a:pPr marL="0" indent="0">
              <a:buNone/>
            </a:pPr>
            <a:r>
              <a:rPr lang="en-GB" sz="3600" dirty="0" err="1">
                <a:solidFill>
                  <a:srgbClr val="002060"/>
                </a:solidFill>
                <a:latin typeface="Arial" panose="020B0604020202020204" pitchFamily="34" charset="0"/>
                <a:cs typeface="Arial" panose="020B0604020202020204" pitchFamily="34" charset="0"/>
              </a:rPr>
              <a:t>w</a:t>
            </a:r>
            <a:r>
              <a:rPr lang="en-GB" sz="3600" dirty="0" err="1" smtClean="0">
                <a:solidFill>
                  <a:srgbClr val="002060"/>
                </a:solidFill>
                <a:latin typeface="Arial" panose="020B0604020202020204" pitchFamily="34" charset="0"/>
                <a:cs typeface="Arial" panose="020B0604020202020204" pitchFamily="34" charset="0"/>
              </a:rPr>
              <a:t>estudysmart</a:t>
            </a:r>
            <a:r>
              <a:rPr lang="en-GB" sz="3600" dirty="0" smtClean="0">
                <a:solidFill>
                  <a:srgbClr val="002060"/>
                </a:solidFill>
                <a:latin typeface="Arial" panose="020B0604020202020204" pitchFamily="34" charset="0"/>
                <a:cs typeface="Arial" panose="020B0604020202020204" pitchFamily="34" charset="0"/>
              </a:rPr>
              <a:t> login username: </a:t>
            </a:r>
            <a:r>
              <a:rPr lang="en-GB" sz="3600" dirty="0" err="1" smtClean="0">
                <a:solidFill>
                  <a:srgbClr val="002060"/>
                </a:solidFill>
                <a:latin typeface="Arial" panose="020B0604020202020204" pitchFamily="34" charset="0"/>
                <a:cs typeface="Arial" panose="020B0604020202020204" pitchFamily="34" charset="0"/>
              </a:rPr>
              <a:t>DemoUser</a:t>
            </a:r>
            <a:endParaRPr lang="en-GB" sz="3600" dirty="0" smtClean="0">
              <a:solidFill>
                <a:srgbClr val="002060"/>
              </a:solidFill>
              <a:latin typeface="Arial" panose="020B0604020202020204" pitchFamily="34" charset="0"/>
              <a:cs typeface="Arial" panose="020B0604020202020204" pitchFamily="34" charset="0"/>
            </a:endParaRPr>
          </a:p>
          <a:p>
            <a:pPr marL="0" indent="0">
              <a:buNone/>
            </a:pPr>
            <a:r>
              <a:rPr lang="en-GB" sz="3600" dirty="0">
                <a:solidFill>
                  <a:srgbClr val="002060"/>
                </a:solidFill>
                <a:latin typeface="Arial" panose="020B0604020202020204" pitchFamily="34" charset="0"/>
                <a:cs typeface="Arial" panose="020B0604020202020204" pitchFamily="34" charset="0"/>
              </a:rPr>
              <a:t>	</a:t>
            </a:r>
            <a:r>
              <a:rPr lang="en-GB" sz="3600" dirty="0" smtClean="0">
                <a:solidFill>
                  <a:srgbClr val="002060"/>
                </a:solidFill>
                <a:latin typeface="Arial" panose="020B0604020202020204" pitchFamily="34" charset="0"/>
                <a:cs typeface="Arial" panose="020B0604020202020204" pitchFamily="34" charset="0"/>
              </a:rPr>
              <a:t>			password: </a:t>
            </a:r>
            <a:r>
              <a:rPr lang="en-GB" sz="3600" dirty="0" err="1" smtClean="0">
                <a:solidFill>
                  <a:srgbClr val="002060"/>
                </a:solidFill>
                <a:latin typeface="Arial" panose="020B0604020202020204" pitchFamily="34" charset="0"/>
                <a:cs typeface="Arial" panose="020B0604020202020204" pitchFamily="34" charset="0"/>
              </a:rPr>
              <a:t>smartpasswordmaths</a:t>
            </a:r>
            <a:endParaRPr lang="en-GB" sz="3600" dirty="0" smtClean="0">
              <a:solidFill>
                <a:srgbClr val="002060"/>
              </a:solidFill>
              <a:latin typeface="Arial" panose="020B0604020202020204" pitchFamily="34" charset="0"/>
              <a:cs typeface="Arial" panose="020B0604020202020204" pitchFamily="34" charset="0"/>
            </a:endParaRPr>
          </a:p>
          <a:p>
            <a:endParaRPr lang="en-GB" sz="3600"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stretch>
            <a:fillRect/>
          </a:stretch>
        </p:blipFill>
        <p:spPr>
          <a:xfrm>
            <a:off x="689426" y="289485"/>
            <a:ext cx="10813147" cy="4634206"/>
          </a:xfrm>
          <a:prstGeom prst="rect">
            <a:avLst/>
          </a:prstGeom>
        </p:spPr>
      </p:pic>
    </p:spTree>
    <p:extLst>
      <p:ext uri="{BB962C8B-B14F-4D97-AF65-F5344CB8AC3E}">
        <p14:creationId xmlns:p14="http://schemas.microsoft.com/office/powerpoint/2010/main" val="1872487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solidFill>
                  <a:srgbClr val="002060"/>
                </a:solidFill>
                <a:latin typeface="Arial" panose="020B0604020202020204" pitchFamily="34" charset="0"/>
                <a:cs typeface="Arial" panose="020B0604020202020204" pitchFamily="34" charset="0"/>
              </a:rPr>
              <a:t>Solving worded problems using bar models</a:t>
            </a:r>
            <a:endParaRPr lang="en-GB" dirty="0">
              <a:solidFill>
                <a:srgbClr val="00206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r>
              <a:rPr lang="en-GB" dirty="0" smtClean="0">
                <a:solidFill>
                  <a:srgbClr val="002060"/>
                </a:solidFill>
                <a:latin typeface="Arial" panose="020B0604020202020204" pitchFamily="34" charset="0"/>
                <a:cs typeface="Arial" panose="020B0604020202020204" pitchFamily="34" charset="0"/>
              </a:rPr>
              <a:t>A presentation by Pete Sides</a:t>
            </a:r>
          </a:p>
          <a:p>
            <a:r>
              <a:rPr lang="en-GB" dirty="0" smtClean="0">
                <a:solidFill>
                  <a:srgbClr val="002060"/>
                </a:solidFill>
                <a:latin typeface="Arial" panose="020B0604020202020204" pitchFamily="34" charset="0"/>
                <a:cs typeface="Arial" panose="020B0604020202020204" pitchFamily="34" charset="0"/>
              </a:rPr>
              <a:t>April 2017</a:t>
            </a:r>
            <a:endParaRPr lang="en-GB" dirty="0">
              <a:solidFill>
                <a:srgbClr val="00206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56" y="5301814"/>
            <a:ext cx="2076450" cy="1400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5262" y="5257800"/>
            <a:ext cx="3165475" cy="1884211"/>
          </a:xfrm>
          <a:prstGeom prst="rect">
            <a:avLst/>
          </a:prstGeom>
        </p:spPr>
      </p:pic>
    </p:spTree>
    <p:extLst>
      <p:ext uri="{BB962C8B-B14F-4D97-AF65-F5344CB8AC3E}">
        <p14:creationId xmlns:p14="http://schemas.microsoft.com/office/powerpoint/2010/main" val="7566383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b="1" dirty="0" smtClean="0">
                <a:solidFill>
                  <a:srgbClr val="002060"/>
                </a:solidFill>
                <a:latin typeface="Arial" panose="020B0604020202020204" pitchFamily="34" charset="0"/>
                <a:cs typeface="Arial" panose="020B0604020202020204" pitchFamily="34" charset="0"/>
              </a:rPr>
              <a:t>Hypothesis</a:t>
            </a:r>
            <a:endParaRPr lang="en-GB"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34905"/>
            <a:ext cx="10515600" cy="4742058"/>
          </a:xfrm>
        </p:spPr>
        <p:txBody>
          <a:bodyPr>
            <a:normAutofit/>
          </a:bodyPr>
          <a:lstStyle/>
          <a:p>
            <a:r>
              <a:rPr lang="en-GB" sz="3600" dirty="0" smtClean="0">
                <a:solidFill>
                  <a:srgbClr val="002060"/>
                </a:solidFill>
                <a:latin typeface="Arial" panose="020B0604020202020204" pitchFamily="34" charset="0"/>
                <a:cs typeface="Arial" panose="020B0604020202020204" pitchFamily="34" charset="0"/>
              </a:rPr>
              <a:t>By using Bar </a:t>
            </a:r>
            <a:r>
              <a:rPr lang="en-GB" sz="3600" dirty="0" err="1" smtClean="0">
                <a:solidFill>
                  <a:srgbClr val="002060"/>
                </a:solidFill>
                <a:latin typeface="Arial" panose="020B0604020202020204" pitchFamily="34" charset="0"/>
                <a:cs typeface="Arial" panose="020B0604020202020204" pitchFamily="34" charset="0"/>
              </a:rPr>
              <a:t>Logik</a:t>
            </a:r>
            <a:r>
              <a:rPr lang="en-GB" sz="3600" dirty="0" smtClean="0">
                <a:solidFill>
                  <a:srgbClr val="002060"/>
                </a:solidFill>
                <a:latin typeface="Arial" panose="020B0604020202020204" pitchFamily="34" charset="0"/>
                <a:cs typeface="Arial" panose="020B0604020202020204" pitchFamily="34" charset="0"/>
              </a:rPr>
              <a:t> and Proportional </a:t>
            </a:r>
            <a:r>
              <a:rPr lang="en-GB" sz="3600" dirty="0" err="1" smtClean="0">
                <a:solidFill>
                  <a:srgbClr val="002060"/>
                </a:solidFill>
                <a:latin typeface="Arial" panose="020B0604020202020204" pitchFamily="34" charset="0"/>
                <a:cs typeface="Arial" panose="020B0604020202020204" pitchFamily="34" charset="0"/>
              </a:rPr>
              <a:t>Logik</a:t>
            </a:r>
            <a:r>
              <a:rPr lang="en-GB" sz="3600" dirty="0" smtClean="0">
                <a:solidFill>
                  <a:srgbClr val="002060"/>
                </a:solidFill>
                <a:latin typeface="Arial" panose="020B0604020202020204" pitchFamily="34" charset="0"/>
                <a:cs typeface="Arial" panose="020B0604020202020204" pitchFamily="34" charset="0"/>
              </a:rPr>
              <a:t> learners will become more familiar with the bar model structure and mentally solving unknowns.</a:t>
            </a:r>
          </a:p>
          <a:p>
            <a:endParaRPr lang="en-GB" sz="36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56" y="5301814"/>
            <a:ext cx="2076450" cy="1400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5262" y="5257800"/>
            <a:ext cx="3165475" cy="1884211"/>
          </a:xfrm>
          <a:prstGeom prst="rect">
            <a:avLst/>
          </a:prstGeom>
        </p:spPr>
      </p:pic>
    </p:spTree>
    <p:extLst>
      <p:ext uri="{BB962C8B-B14F-4D97-AF65-F5344CB8AC3E}">
        <p14:creationId xmlns:p14="http://schemas.microsoft.com/office/powerpoint/2010/main" val="3106746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b="1" dirty="0" smtClean="0">
                <a:solidFill>
                  <a:srgbClr val="002060"/>
                </a:solidFill>
                <a:latin typeface="Arial" panose="020B0604020202020204" pitchFamily="34" charset="0"/>
                <a:cs typeface="Arial" panose="020B0604020202020204" pitchFamily="34" charset="0"/>
              </a:rPr>
              <a:t>Next steps</a:t>
            </a:r>
            <a:endParaRPr lang="en-GB"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34905"/>
            <a:ext cx="10515600" cy="4742058"/>
          </a:xfrm>
        </p:spPr>
        <p:txBody>
          <a:bodyPr>
            <a:normAutofit/>
          </a:bodyPr>
          <a:lstStyle/>
          <a:p>
            <a:r>
              <a:rPr lang="en-GB" sz="3600" dirty="0" smtClean="0">
                <a:solidFill>
                  <a:srgbClr val="002060"/>
                </a:solidFill>
                <a:latin typeface="Arial" panose="020B0604020202020204" pitchFamily="34" charset="0"/>
                <a:cs typeface="Arial" panose="020B0604020202020204" pitchFamily="34" charset="0"/>
              </a:rPr>
              <a:t>Gather more schools reflections</a:t>
            </a:r>
          </a:p>
          <a:p>
            <a:r>
              <a:rPr lang="en-GB" sz="3600" dirty="0" smtClean="0">
                <a:solidFill>
                  <a:srgbClr val="002060"/>
                </a:solidFill>
                <a:latin typeface="Arial" panose="020B0604020202020204" pitchFamily="34" charset="0"/>
                <a:cs typeface="Arial" panose="020B0604020202020204" pitchFamily="34" charset="0"/>
              </a:rPr>
              <a:t>Develop and share wider variety of questions</a:t>
            </a:r>
          </a:p>
          <a:p>
            <a:r>
              <a:rPr lang="en-GB" sz="3600" dirty="0" smtClean="0">
                <a:solidFill>
                  <a:srgbClr val="002060"/>
                </a:solidFill>
                <a:latin typeface="Arial" panose="020B0604020202020204" pitchFamily="34" charset="0"/>
                <a:cs typeface="Arial" panose="020B0604020202020204" pitchFamily="34" charset="0"/>
              </a:rPr>
              <a:t>Assess impact on teachers &amp; learners</a:t>
            </a:r>
          </a:p>
          <a:p>
            <a:endParaRPr lang="en-GB" sz="3600" dirty="0">
              <a:solidFill>
                <a:srgbClr val="002060"/>
              </a:solidFill>
              <a:latin typeface="Arial" panose="020B0604020202020204" pitchFamily="34" charset="0"/>
              <a:cs typeface="Arial" panose="020B0604020202020204" pitchFamily="34" charset="0"/>
            </a:endParaRPr>
          </a:p>
          <a:p>
            <a:r>
              <a:rPr lang="en-GB" sz="3600" dirty="0" smtClean="0">
                <a:solidFill>
                  <a:srgbClr val="002060"/>
                </a:solidFill>
                <a:latin typeface="Arial" panose="020B0604020202020204" pitchFamily="34" charset="0"/>
                <a:cs typeface="Arial" panose="020B0604020202020204" pitchFamily="34" charset="0"/>
              </a:rPr>
              <a:t>Develop materials &amp; recommendations for schools</a:t>
            </a:r>
          </a:p>
          <a:p>
            <a:endParaRPr lang="en-GB" sz="36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56" y="5301814"/>
            <a:ext cx="2076450" cy="1400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5262" y="5257800"/>
            <a:ext cx="3165475" cy="1884211"/>
          </a:xfrm>
          <a:prstGeom prst="rect">
            <a:avLst/>
          </a:prstGeom>
        </p:spPr>
      </p:pic>
    </p:spTree>
    <p:extLst>
      <p:ext uri="{BB962C8B-B14F-4D97-AF65-F5344CB8AC3E}">
        <p14:creationId xmlns:p14="http://schemas.microsoft.com/office/powerpoint/2010/main" val="21943659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Materials</a:t>
            </a:r>
            <a:endParaRPr lang="en-GB" dirty="0"/>
          </a:p>
        </p:txBody>
      </p:sp>
      <p:sp>
        <p:nvSpPr>
          <p:cNvPr id="3" name="Content Placeholder 2"/>
          <p:cNvSpPr>
            <a:spLocks noGrp="1"/>
          </p:cNvSpPr>
          <p:nvPr>
            <p:ph idx="1"/>
          </p:nvPr>
        </p:nvSpPr>
        <p:spPr/>
        <p:txBody>
          <a:bodyPr/>
          <a:lstStyle/>
          <a:p>
            <a:r>
              <a:rPr lang="en-GB" dirty="0" smtClean="0"/>
              <a:t>A4 sheet with</a:t>
            </a:r>
          </a:p>
          <a:p>
            <a:endParaRPr lang="en-GB" dirty="0"/>
          </a:p>
          <a:p>
            <a:r>
              <a:rPr lang="en-GB" dirty="0" smtClean="0"/>
              <a:t>4 exemplar questions</a:t>
            </a:r>
          </a:p>
          <a:p>
            <a:r>
              <a:rPr lang="en-GB" dirty="0" smtClean="0"/>
              <a:t>Maths bee questions - </a:t>
            </a:r>
            <a:endParaRPr lang="en-GB" dirty="0"/>
          </a:p>
        </p:txBody>
      </p:sp>
    </p:spTree>
    <p:extLst>
      <p:ext uri="{BB962C8B-B14F-4D97-AF65-F5344CB8AC3E}">
        <p14:creationId xmlns:p14="http://schemas.microsoft.com/office/powerpoint/2010/main" val="145341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56" y="5301814"/>
            <a:ext cx="2076450" cy="1400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5262" y="5257800"/>
            <a:ext cx="3165475" cy="1884211"/>
          </a:xfrm>
          <a:prstGeom prst="rect">
            <a:avLst/>
          </a:prstGeom>
        </p:spPr>
      </p:pic>
      <p:sp>
        <p:nvSpPr>
          <p:cNvPr id="6" name="Content Placeholder 2"/>
          <p:cNvSpPr txBox="1">
            <a:spLocks noGrp="1"/>
          </p:cNvSpPr>
          <p:nvPr>
            <p:ph idx="1"/>
          </p:nvPr>
        </p:nvSpPr>
        <p:spPr>
          <a:xfrm>
            <a:off x="838200" y="956603"/>
            <a:ext cx="10515600" cy="522036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400" b="0" i="1" u="none" strike="noStrike" kern="1200" cap="none" spc="0" normalizeH="0" baseline="0" noProof="0" dirty="0" smtClean="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Learning from each other;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400" b="0" i="1" u="none" strike="noStrike" kern="1200" cap="none" spc="0" normalizeH="0" baseline="0" noProof="0" dirty="0" smtClean="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locally, nationally &amp; internationally</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4400" b="0" i="1" u="none" strike="noStrike" kern="1200" cap="none" spc="0" normalizeH="0" baseline="0" noProof="0" dirty="0" smtClean="0">
              <a:ln>
                <a:noFill/>
              </a:ln>
              <a:solidFill>
                <a:schemeClr val="accent1">
                  <a:lumMod val="50000"/>
                </a:schemeClr>
              </a:solidFill>
              <a:effectLst/>
              <a:uLnTx/>
              <a:uFillTx/>
              <a:latin typeface="Arial" panose="020B0604020202020204" pitchFamily="34" charset="0"/>
              <a:ea typeface="+mn-ea"/>
              <a:cs typeface="Arial" panose="020B0604020202020204" pitchFamily="34"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400" b="0" i="1" u="none" strike="noStrike" kern="1200" cap="none" spc="0" normalizeH="0" baseline="0" noProof="0" dirty="0" smtClean="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Helping teachers to develop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4400" b="0" i="1" u="none" strike="noStrike" kern="1200" cap="none" spc="0" normalizeH="0" baseline="0" noProof="0" dirty="0" smtClean="0">
                <a:ln>
                  <a:noFill/>
                </a:ln>
                <a:solidFill>
                  <a:schemeClr val="accent1">
                    <a:lumMod val="50000"/>
                  </a:schemeClr>
                </a:solidFill>
                <a:effectLst/>
                <a:uLnTx/>
                <a:uFillTx/>
                <a:latin typeface="Arial" panose="020B0604020202020204" pitchFamily="34" charset="0"/>
                <a:ea typeface="+mn-ea"/>
                <a:cs typeface="Arial" panose="020B0604020202020204" pitchFamily="34" charset="0"/>
              </a:rPr>
              <a:t>as reflective practitioners</a:t>
            </a:r>
            <a:endParaRPr kumimoji="0" lang="en-GB" sz="4400" b="0" i="1" u="none" strike="noStrike" kern="1200" cap="none" spc="0" normalizeH="0" baseline="0" noProof="0" dirty="0">
              <a:ln>
                <a:noFill/>
              </a:ln>
              <a:solidFill>
                <a:schemeClr val="accent1">
                  <a:lumMod val="50000"/>
                </a:scheme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58368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65161"/>
            <a:ext cx="10515600" cy="4811802"/>
          </a:xfrm>
        </p:spPr>
        <p:txBody>
          <a:bodyPr/>
          <a:lstStyle/>
          <a:p>
            <a:r>
              <a:rPr lang="en-GB" dirty="0" smtClean="0">
                <a:solidFill>
                  <a:srgbClr val="002060"/>
                </a:solidFill>
                <a:latin typeface="Arial" panose="020B0604020202020204" pitchFamily="34" charset="0"/>
                <a:cs typeface="Arial" panose="020B0604020202020204" pitchFamily="34" charset="0"/>
              </a:rPr>
              <a:t>Implement a problem solving learning strategy to explore the specific aspect of bar modelling in a flexible but structured way</a:t>
            </a:r>
          </a:p>
          <a:p>
            <a:r>
              <a:rPr lang="en-GB" dirty="0" smtClean="0">
                <a:solidFill>
                  <a:srgbClr val="002060"/>
                </a:solidFill>
                <a:latin typeface="Arial" panose="020B0604020202020204" pitchFamily="34" charset="0"/>
                <a:cs typeface="Arial" panose="020B0604020202020204" pitchFamily="34" charset="0"/>
              </a:rPr>
              <a:t>Share reflections and encourage a collaborative dialogue and wider exploration of classroom practice</a:t>
            </a:r>
          </a:p>
          <a:p>
            <a:pPr marL="0" indent="0">
              <a:buNone/>
            </a:pPr>
            <a:endParaRPr lang="en-GB" dirty="0" smtClean="0">
              <a:solidFill>
                <a:srgbClr val="002060"/>
              </a:solidFill>
              <a:latin typeface="Arial" panose="020B0604020202020204" pitchFamily="34" charset="0"/>
              <a:cs typeface="Arial" panose="020B0604020202020204" pitchFamily="34" charset="0"/>
            </a:endParaRPr>
          </a:p>
          <a:p>
            <a:r>
              <a:rPr lang="en-GB" dirty="0" smtClean="0">
                <a:solidFill>
                  <a:srgbClr val="002060"/>
                </a:solidFill>
                <a:latin typeface="Arial" panose="020B0604020202020204" pitchFamily="34" charset="0"/>
                <a:cs typeface="Arial" panose="020B0604020202020204" pitchFamily="34" charset="0"/>
              </a:rPr>
              <a:t>Develop a set of proposals for schools to implement a similar successful strategy, supported by appropriate teaching materials.</a:t>
            </a:r>
          </a:p>
          <a:p>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56" y="5301814"/>
            <a:ext cx="2076450" cy="1400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5262" y="5257800"/>
            <a:ext cx="3165475" cy="1884211"/>
          </a:xfrm>
          <a:prstGeom prst="rect">
            <a:avLst/>
          </a:prstGeom>
        </p:spPr>
      </p:pic>
      <p:sp>
        <p:nvSpPr>
          <p:cNvPr id="6" name="Title 1"/>
          <p:cNvSpPr>
            <a:spLocks noGrp="1"/>
          </p:cNvSpPr>
          <p:nvPr>
            <p:ph type="title"/>
          </p:nvPr>
        </p:nvSpPr>
        <p:spPr>
          <a:xfrm>
            <a:off x="838200" y="0"/>
            <a:ext cx="10515600" cy="1325563"/>
          </a:xfrm>
        </p:spPr>
        <p:txBody>
          <a:bodyPr/>
          <a:lstStyle/>
          <a:p>
            <a:r>
              <a:rPr lang="en-GB" b="1" dirty="0" smtClean="0">
                <a:solidFill>
                  <a:srgbClr val="002060"/>
                </a:solidFill>
                <a:latin typeface="Arial" panose="020B0604020202020204" pitchFamily="34" charset="0"/>
                <a:cs typeface="Arial" panose="020B0604020202020204" pitchFamily="34" charset="0"/>
              </a:rPr>
              <a:t>Proposal for the work group</a:t>
            </a:r>
            <a:endParaRPr lang="en-GB"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473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25563"/>
            <a:ext cx="10515600" cy="4351338"/>
          </a:xfrm>
        </p:spPr>
        <p:txBody>
          <a:bodyPr/>
          <a:lstStyle/>
          <a:p>
            <a:pPr marL="0" indent="0">
              <a:buNone/>
            </a:pPr>
            <a:r>
              <a:rPr lang="en-GB" dirty="0" smtClean="0">
                <a:solidFill>
                  <a:srgbClr val="002060"/>
                </a:solidFill>
                <a:latin typeface="Arial" panose="020B0604020202020204" pitchFamily="34" charset="0"/>
                <a:cs typeface="Arial" panose="020B0604020202020204" pitchFamily="34" charset="0"/>
              </a:rPr>
              <a:t>By using bar models with their students in this way ….</a:t>
            </a:r>
          </a:p>
          <a:p>
            <a:pPr marL="0" indent="0">
              <a:buNone/>
            </a:pPr>
            <a:endParaRPr lang="en-GB" sz="1000" dirty="0" smtClean="0">
              <a:solidFill>
                <a:srgbClr val="002060"/>
              </a:solidFill>
              <a:latin typeface="Arial" panose="020B0604020202020204" pitchFamily="34" charset="0"/>
              <a:cs typeface="Arial" panose="020B0604020202020204" pitchFamily="34" charset="0"/>
            </a:endParaRPr>
          </a:p>
          <a:p>
            <a:r>
              <a:rPr lang="en-GB" dirty="0" smtClean="0">
                <a:solidFill>
                  <a:srgbClr val="002060"/>
                </a:solidFill>
                <a:latin typeface="Arial" panose="020B0604020202020204" pitchFamily="34" charset="0"/>
                <a:cs typeface="Arial" panose="020B0604020202020204" pitchFamily="34" charset="0"/>
              </a:rPr>
              <a:t>Teachers to appreciate the positive effect of using diagrammatical representations of mathematical structures</a:t>
            </a:r>
          </a:p>
          <a:p>
            <a:r>
              <a:rPr lang="en-GB" dirty="0" smtClean="0">
                <a:solidFill>
                  <a:srgbClr val="002060"/>
                </a:solidFill>
                <a:latin typeface="Arial" panose="020B0604020202020204" pitchFamily="34" charset="0"/>
                <a:cs typeface="Arial" panose="020B0604020202020204" pitchFamily="34" charset="0"/>
              </a:rPr>
              <a:t>Teachers will be encouraged to incorporate more problem solving &amp; reasoning experiences into their lessons</a:t>
            </a:r>
          </a:p>
          <a:p>
            <a:r>
              <a:rPr lang="en-GB" dirty="0" smtClean="0">
                <a:solidFill>
                  <a:srgbClr val="002060"/>
                </a:solidFill>
                <a:latin typeface="Arial" panose="020B0604020202020204" pitchFamily="34" charset="0"/>
                <a:cs typeface="Arial" panose="020B0604020202020204" pitchFamily="34" charset="0"/>
              </a:rPr>
              <a:t>Teachers experience greater collaborative dialogue and reflection with other colleagues </a:t>
            </a:r>
          </a:p>
          <a:p>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56" y="5301814"/>
            <a:ext cx="2076450" cy="1400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5262" y="5257800"/>
            <a:ext cx="3165475" cy="1884211"/>
          </a:xfrm>
          <a:prstGeom prst="rect">
            <a:avLst/>
          </a:prstGeom>
        </p:spPr>
      </p:pic>
      <p:sp>
        <p:nvSpPr>
          <p:cNvPr id="6" name="Title 1"/>
          <p:cNvSpPr>
            <a:spLocks noGrp="1"/>
          </p:cNvSpPr>
          <p:nvPr>
            <p:ph type="title"/>
          </p:nvPr>
        </p:nvSpPr>
        <p:spPr>
          <a:xfrm>
            <a:off x="838200" y="0"/>
            <a:ext cx="10515600" cy="1325563"/>
          </a:xfrm>
        </p:spPr>
        <p:txBody>
          <a:bodyPr/>
          <a:lstStyle/>
          <a:p>
            <a:r>
              <a:rPr lang="en-GB" b="1" dirty="0" smtClean="0">
                <a:solidFill>
                  <a:srgbClr val="002060"/>
                </a:solidFill>
                <a:latin typeface="Arial" panose="020B0604020202020204" pitchFamily="34" charset="0"/>
                <a:cs typeface="Arial" panose="020B0604020202020204" pitchFamily="34" charset="0"/>
              </a:rPr>
              <a:t>Intended outcomes for teachers</a:t>
            </a:r>
            <a:endParaRPr lang="en-GB" b="1"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9097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b="1" dirty="0" smtClean="0">
                <a:solidFill>
                  <a:srgbClr val="002060"/>
                </a:solidFill>
                <a:latin typeface="Arial" panose="020B0604020202020204" pitchFamily="34" charset="0"/>
                <a:cs typeface="Arial" panose="020B0604020202020204" pitchFamily="34" charset="0"/>
              </a:rPr>
              <a:t>Intended outcomes for learners</a:t>
            </a:r>
            <a:endParaRPr lang="en-GB"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325563"/>
            <a:ext cx="10515600" cy="4851400"/>
          </a:xfrm>
        </p:spPr>
        <p:txBody>
          <a:bodyPr/>
          <a:lstStyle/>
          <a:p>
            <a:pPr marL="0" indent="0">
              <a:buNone/>
            </a:pPr>
            <a:r>
              <a:rPr lang="en-GB" dirty="0" smtClean="0">
                <a:solidFill>
                  <a:srgbClr val="002060"/>
                </a:solidFill>
                <a:latin typeface="Arial" panose="020B0604020202020204" pitchFamily="34" charset="0"/>
                <a:cs typeface="Arial" panose="020B0604020202020204" pitchFamily="34" charset="0"/>
              </a:rPr>
              <a:t>By learning to use bar models in this way …. </a:t>
            </a:r>
          </a:p>
          <a:p>
            <a:endParaRPr lang="en-GB" sz="1100" dirty="0">
              <a:solidFill>
                <a:srgbClr val="002060"/>
              </a:solidFill>
              <a:latin typeface="Arial" panose="020B0604020202020204" pitchFamily="34" charset="0"/>
              <a:cs typeface="Arial" panose="020B0604020202020204" pitchFamily="34" charset="0"/>
            </a:endParaRPr>
          </a:p>
          <a:p>
            <a:r>
              <a:rPr lang="en-GB" dirty="0" smtClean="0">
                <a:solidFill>
                  <a:srgbClr val="002060"/>
                </a:solidFill>
                <a:latin typeface="Arial" panose="020B0604020202020204" pitchFamily="34" charset="0"/>
                <a:cs typeface="Arial" panose="020B0604020202020204" pitchFamily="34" charset="0"/>
              </a:rPr>
              <a:t>Learners experience more explicit problem solving and mathematical reasoning</a:t>
            </a:r>
          </a:p>
          <a:p>
            <a:r>
              <a:rPr lang="en-GB" dirty="0" smtClean="0">
                <a:solidFill>
                  <a:srgbClr val="002060"/>
                </a:solidFill>
                <a:latin typeface="Arial" panose="020B0604020202020204" pitchFamily="34" charset="0"/>
                <a:cs typeface="Arial" panose="020B0604020202020204" pitchFamily="34" charset="0"/>
              </a:rPr>
              <a:t>Learners develop greater confidence in tackling worded problems</a:t>
            </a:r>
          </a:p>
          <a:p>
            <a:r>
              <a:rPr lang="en-GB" dirty="0" smtClean="0">
                <a:solidFill>
                  <a:srgbClr val="002060"/>
                </a:solidFill>
                <a:latin typeface="Arial" panose="020B0604020202020204" pitchFamily="34" charset="0"/>
                <a:cs typeface="Arial" panose="020B0604020202020204" pitchFamily="34" charset="0"/>
              </a:rPr>
              <a:t>Pupils gain a deeper sense of number and pre-algebra structures</a:t>
            </a:r>
          </a:p>
          <a:p>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56" y="5301814"/>
            <a:ext cx="2076450" cy="1400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5262" y="5257800"/>
            <a:ext cx="3165475" cy="1884211"/>
          </a:xfrm>
          <a:prstGeom prst="rect">
            <a:avLst/>
          </a:prstGeom>
        </p:spPr>
      </p:pic>
    </p:spTree>
    <p:extLst>
      <p:ext uri="{BB962C8B-B14F-4D97-AF65-F5344CB8AC3E}">
        <p14:creationId xmlns:p14="http://schemas.microsoft.com/office/powerpoint/2010/main" val="3515649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b="1" dirty="0" smtClean="0">
                <a:solidFill>
                  <a:srgbClr val="002060"/>
                </a:solidFill>
                <a:latin typeface="Arial" panose="020B0604020202020204" pitchFamily="34" charset="0"/>
                <a:cs typeface="Arial" panose="020B0604020202020204" pitchFamily="34" charset="0"/>
              </a:rPr>
              <a:t>Hypothesis</a:t>
            </a:r>
            <a:endParaRPr lang="en-GB"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434905"/>
            <a:ext cx="10515600" cy="4742058"/>
          </a:xfrm>
        </p:spPr>
        <p:txBody>
          <a:bodyPr>
            <a:normAutofit/>
          </a:bodyPr>
          <a:lstStyle/>
          <a:p>
            <a:r>
              <a:rPr lang="en-GB" sz="3600" dirty="0" smtClean="0">
                <a:solidFill>
                  <a:srgbClr val="002060"/>
                </a:solidFill>
                <a:latin typeface="Arial" panose="020B0604020202020204" pitchFamily="34" charset="0"/>
                <a:cs typeface="Arial" panose="020B0604020202020204" pitchFamily="34" charset="0"/>
              </a:rPr>
              <a:t>Bar Models can significantly support the development of students’ mathematical progress.</a:t>
            </a:r>
          </a:p>
          <a:p>
            <a:endParaRPr lang="en-GB" sz="36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456" y="5301814"/>
            <a:ext cx="2076450" cy="140017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85262" y="5257800"/>
            <a:ext cx="3165475" cy="1884211"/>
          </a:xfrm>
          <a:prstGeom prst="rect">
            <a:avLst/>
          </a:prstGeom>
        </p:spPr>
      </p:pic>
    </p:spTree>
    <p:extLst>
      <p:ext uri="{BB962C8B-B14F-4D97-AF65-F5344CB8AC3E}">
        <p14:creationId xmlns:p14="http://schemas.microsoft.com/office/powerpoint/2010/main" val="32049750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5003"/>
            <a:ext cx="10515600" cy="5751960"/>
          </a:xfrm>
        </p:spPr>
        <p:txBody>
          <a:bodyPr/>
          <a:lstStyle/>
          <a:p>
            <a:pPr marL="0" indent="0">
              <a:buNone/>
            </a:pPr>
            <a:r>
              <a:rPr lang="en-GB" dirty="0" smtClean="0">
                <a:latin typeface="Comic Sans MS" panose="030F0702030302020204" pitchFamily="66" charset="0"/>
              </a:rPr>
              <a:t>Theo and Phoebe each have some candy bars. Theo has 9 fewer candy bars than Phoebe. In all they have 35 candy bars.</a:t>
            </a:r>
            <a:endParaRPr lang="en-GB" dirty="0">
              <a:latin typeface="Comic Sans MS" panose="030F0702030302020204" pitchFamily="66" charset="0"/>
            </a:endParaRPr>
          </a:p>
        </p:txBody>
      </p:sp>
      <p:sp>
        <p:nvSpPr>
          <p:cNvPr id="4" name="Rectangle 3"/>
          <p:cNvSpPr/>
          <p:nvPr/>
        </p:nvSpPr>
        <p:spPr>
          <a:xfrm>
            <a:off x="3756750" y="3136482"/>
            <a:ext cx="2743200" cy="97067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756750" y="4756907"/>
            <a:ext cx="2743200" cy="97067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ight Brace 5"/>
          <p:cNvSpPr/>
          <p:nvPr/>
        </p:nvSpPr>
        <p:spPr>
          <a:xfrm>
            <a:off x="8684660" y="3135953"/>
            <a:ext cx="713014" cy="2591095"/>
          </a:xfrm>
          <a:prstGeom prst="rightBrace">
            <a:avLst>
              <a:gd name="adj1" fmla="val 80755"/>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8" name="Straight Connector 7"/>
          <p:cNvCxnSpPr/>
          <p:nvPr/>
        </p:nvCxnSpPr>
        <p:spPr>
          <a:xfrm>
            <a:off x="3762817" y="2713196"/>
            <a:ext cx="0" cy="3490927"/>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499949" y="3005583"/>
            <a:ext cx="0" cy="317138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661361" y="3275051"/>
            <a:ext cx="1743020" cy="830997"/>
          </a:xfrm>
          <a:prstGeom prst="rect">
            <a:avLst/>
          </a:prstGeom>
          <a:noFill/>
        </p:spPr>
        <p:txBody>
          <a:bodyPr wrap="square" rtlCol="0">
            <a:spAutoFit/>
          </a:bodyPr>
          <a:lstStyle/>
          <a:p>
            <a:r>
              <a:rPr lang="en-GB" sz="2400" i="1" dirty="0" smtClean="0">
                <a:solidFill>
                  <a:srgbClr val="FF0000"/>
                </a:solidFill>
                <a:latin typeface="Comic Sans MS" panose="030F0702030302020204" pitchFamily="66" charset="0"/>
              </a:rPr>
              <a:t>Theo’s candy bars</a:t>
            </a:r>
            <a:endParaRPr lang="en-GB" sz="2400" i="1" dirty="0">
              <a:solidFill>
                <a:srgbClr val="FF0000"/>
              </a:solidFill>
              <a:latin typeface="Comic Sans MS" panose="030F0702030302020204" pitchFamily="66" charset="0"/>
            </a:endParaRPr>
          </a:p>
        </p:txBody>
      </p:sp>
      <p:sp>
        <p:nvSpPr>
          <p:cNvPr id="11" name="TextBox 10"/>
          <p:cNvSpPr txBox="1"/>
          <p:nvPr/>
        </p:nvSpPr>
        <p:spPr>
          <a:xfrm>
            <a:off x="1661361" y="4896579"/>
            <a:ext cx="1743020" cy="830997"/>
          </a:xfrm>
          <a:prstGeom prst="rect">
            <a:avLst/>
          </a:prstGeom>
          <a:noFill/>
        </p:spPr>
        <p:txBody>
          <a:bodyPr wrap="square" rtlCol="0">
            <a:spAutoFit/>
          </a:bodyPr>
          <a:lstStyle/>
          <a:p>
            <a:r>
              <a:rPr lang="en-GB" sz="2400" i="1" dirty="0" smtClean="0">
                <a:solidFill>
                  <a:srgbClr val="FF0000"/>
                </a:solidFill>
                <a:latin typeface="Comic Sans MS" panose="030F0702030302020204" pitchFamily="66" charset="0"/>
              </a:rPr>
              <a:t>Phoebe’s candy bars</a:t>
            </a:r>
            <a:endParaRPr lang="en-GB" sz="2400" i="1" dirty="0">
              <a:solidFill>
                <a:srgbClr val="FF0000"/>
              </a:solidFill>
              <a:latin typeface="Comic Sans MS" panose="030F0702030302020204" pitchFamily="66" charset="0"/>
            </a:endParaRPr>
          </a:p>
        </p:txBody>
      </p:sp>
      <p:sp>
        <p:nvSpPr>
          <p:cNvPr id="12" name="Rectangle 11"/>
          <p:cNvSpPr/>
          <p:nvPr/>
        </p:nvSpPr>
        <p:spPr>
          <a:xfrm>
            <a:off x="6499949" y="4756378"/>
            <a:ext cx="1012059" cy="97067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p:cNvSpPr txBox="1"/>
          <p:nvPr/>
        </p:nvSpPr>
        <p:spPr>
          <a:xfrm>
            <a:off x="6762408" y="1474997"/>
            <a:ext cx="487137" cy="584775"/>
          </a:xfrm>
          <a:prstGeom prst="rect">
            <a:avLst/>
          </a:prstGeom>
          <a:noFill/>
        </p:spPr>
        <p:txBody>
          <a:bodyPr wrap="square" rtlCol="0">
            <a:spAutoFit/>
          </a:bodyPr>
          <a:lstStyle/>
          <a:p>
            <a:r>
              <a:rPr lang="en-GB" sz="3200" b="1" i="1" dirty="0">
                <a:solidFill>
                  <a:srgbClr val="FF0000"/>
                </a:solidFill>
                <a:latin typeface="Comic Sans MS" panose="030F0702030302020204" pitchFamily="66" charset="0"/>
              </a:rPr>
              <a:t>9</a:t>
            </a:r>
          </a:p>
        </p:txBody>
      </p:sp>
      <p:cxnSp>
        <p:nvCxnSpPr>
          <p:cNvPr id="14" name="Straight Connector 13"/>
          <p:cNvCxnSpPr/>
          <p:nvPr/>
        </p:nvCxnSpPr>
        <p:spPr>
          <a:xfrm>
            <a:off x="7512006" y="3005583"/>
            <a:ext cx="2" cy="317138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5" name="Right Brace 14"/>
          <p:cNvSpPr/>
          <p:nvPr/>
        </p:nvSpPr>
        <p:spPr>
          <a:xfrm rot="16200000">
            <a:off x="6850910" y="2033425"/>
            <a:ext cx="310135" cy="1012057"/>
          </a:xfrm>
          <a:prstGeom prst="rightBrace">
            <a:avLst>
              <a:gd name="adj1" fmla="val 80755"/>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TextBox 17"/>
          <p:cNvSpPr txBox="1"/>
          <p:nvPr/>
        </p:nvSpPr>
        <p:spPr>
          <a:xfrm>
            <a:off x="9775609" y="4171603"/>
            <a:ext cx="794717" cy="584775"/>
          </a:xfrm>
          <a:prstGeom prst="rect">
            <a:avLst/>
          </a:prstGeom>
          <a:noFill/>
        </p:spPr>
        <p:txBody>
          <a:bodyPr wrap="square" rtlCol="0">
            <a:spAutoFit/>
          </a:bodyPr>
          <a:lstStyle/>
          <a:p>
            <a:r>
              <a:rPr lang="en-GB" sz="3200" b="1" i="1" dirty="0" smtClean="0">
                <a:solidFill>
                  <a:srgbClr val="FF0000"/>
                </a:solidFill>
                <a:latin typeface="Comic Sans MS" panose="030F0702030302020204" pitchFamily="66" charset="0"/>
              </a:rPr>
              <a:t>35</a:t>
            </a:r>
            <a:endParaRPr lang="en-GB" sz="3200" b="1" i="1"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897045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par>
                          <p:cTn id="9" fill="hold">
                            <p:stCondLst>
                              <p:cond delay="0"/>
                            </p:stCondLst>
                            <p:childTnLst>
                              <p:par>
                                <p:cTn id="10" presetID="22" presetClass="entr" presetSubtype="4"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20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wipe(down)">
                                      <p:cBhvr>
                                        <p:cTn id="28" dur="1000"/>
                                        <p:tgtEl>
                                          <p:spTgt spid="9"/>
                                        </p:tgtEl>
                                      </p:cBhvr>
                                    </p:animEffect>
                                  </p:childTnLst>
                                </p:cTn>
                              </p:par>
                              <p:par>
                                <p:cTn id="29" presetID="22" presetClass="entr" presetSubtype="4" fill="hold"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wipe(down)">
                                      <p:cBhvr>
                                        <p:cTn id="31" dur="1000"/>
                                        <p:tgtEl>
                                          <p:spTgt spid="14"/>
                                        </p:tgtEl>
                                      </p:cBhvr>
                                    </p:animEffect>
                                  </p:childTnLst>
                                </p:cTn>
                              </p:par>
                            </p:childTnLst>
                          </p:cTn>
                        </p:par>
                        <p:par>
                          <p:cTn id="32" fill="hold">
                            <p:stCondLst>
                              <p:cond delay="1000"/>
                            </p:stCondLst>
                            <p:childTnLst>
                              <p:par>
                                <p:cTn id="33" presetID="1"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par>
                          <p:cTn id="35" fill="hold">
                            <p:stCondLst>
                              <p:cond delay="1000"/>
                            </p:stCondLst>
                            <p:childTnLst>
                              <p:par>
                                <p:cTn id="36" presetID="1" presetClass="entr" presetSubtype="0"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wipe(left)">
                                      <p:cBhvr>
                                        <p:cTn id="42" dur="1000"/>
                                        <p:tgtEl>
                                          <p:spTgt spid="6"/>
                                        </p:tgtEl>
                                      </p:cBhvr>
                                    </p:animEffect>
                                  </p:childTnLst>
                                </p:cTn>
                              </p:par>
                            </p:childTnLst>
                          </p:cTn>
                        </p:par>
                        <p:par>
                          <p:cTn id="43" fill="hold">
                            <p:stCondLst>
                              <p:cond delay="1000"/>
                            </p:stCondLst>
                            <p:childTnLst>
                              <p:par>
                                <p:cTn id="44" presetID="1" presetClass="entr" presetSubtype="0"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10" grpId="0"/>
      <p:bldP spid="11" grpId="0"/>
      <p:bldP spid="12" grpId="0" animBg="1"/>
      <p:bldP spid="13" grpId="0"/>
      <p:bldP spid="15" grpId="0" animBg="1"/>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23558"/>
            <a:ext cx="10515600" cy="1039641"/>
          </a:xfrm>
        </p:spPr>
        <p:txBody>
          <a:bodyPr/>
          <a:lstStyle/>
          <a:p>
            <a:pPr marL="0" indent="0">
              <a:buNone/>
            </a:pPr>
            <a:r>
              <a:rPr lang="en-GB" dirty="0" smtClean="0">
                <a:latin typeface="Comic Sans MS" panose="030F0702030302020204" pitchFamily="66" charset="0"/>
              </a:rPr>
              <a:t>Mum is 28 years older than Will. Mum is 4 years younger than Dad. Their total ages is 84 years.</a:t>
            </a:r>
            <a:endParaRPr lang="en-GB" dirty="0">
              <a:latin typeface="Comic Sans MS" panose="030F0702030302020204" pitchFamily="66" charset="0"/>
            </a:endParaRPr>
          </a:p>
        </p:txBody>
      </p:sp>
      <p:sp>
        <p:nvSpPr>
          <p:cNvPr id="4" name="Rectangle 3"/>
          <p:cNvSpPr/>
          <p:nvPr/>
        </p:nvSpPr>
        <p:spPr>
          <a:xfrm>
            <a:off x="3854548" y="2469567"/>
            <a:ext cx="3685736" cy="71745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3854548" y="3491075"/>
            <a:ext cx="1139483" cy="71745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854548" y="4522218"/>
            <a:ext cx="4206240" cy="71745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1471447" y="2597460"/>
            <a:ext cx="1743020" cy="461665"/>
          </a:xfrm>
          <a:prstGeom prst="rect">
            <a:avLst/>
          </a:prstGeom>
          <a:noFill/>
        </p:spPr>
        <p:txBody>
          <a:bodyPr wrap="square" rtlCol="0">
            <a:spAutoFit/>
          </a:bodyPr>
          <a:lstStyle/>
          <a:p>
            <a:r>
              <a:rPr lang="en-GB" sz="2400" i="1" dirty="0" smtClean="0">
                <a:solidFill>
                  <a:srgbClr val="FF0000"/>
                </a:solidFill>
                <a:latin typeface="Comic Sans MS" panose="030F0702030302020204" pitchFamily="66" charset="0"/>
              </a:rPr>
              <a:t>Mum’s age</a:t>
            </a:r>
            <a:endParaRPr lang="en-GB" sz="2400" i="1" dirty="0">
              <a:solidFill>
                <a:srgbClr val="FF0000"/>
              </a:solidFill>
              <a:latin typeface="Comic Sans MS" panose="030F0702030302020204" pitchFamily="66" charset="0"/>
            </a:endParaRPr>
          </a:p>
        </p:txBody>
      </p:sp>
      <p:sp>
        <p:nvSpPr>
          <p:cNvPr id="9" name="TextBox 8"/>
          <p:cNvSpPr txBox="1"/>
          <p:nvPr/>
        </p:nvSpPr>
        <p:spPr>
          <a:xfrm>
            <a:off x="1471447" y="3618968"/>
            <a:ext cx="1743020" cy="461665"/>
          </a:xfrm>
          <a:prstGeom prst="rect">
            <a:avLst/>
          </a:prstGeom>
          <a:noFill/>
        </p:spPr>
        <p:txBody>
          <a:bodyPr wrap="square" rtlCol="0">
            <a:spAutoFit/>
          </a:bodyPr>
          <a:lstStyle/>
          <a:p>
            <a:r>
              <a:rPr lang="en-GB" sz="2400" i="1" dirty="0" smtClean="0">
                <a:solidFill>
                  <a:srgbClr val="FF0000"/>
                </a:solidFill>
                <a:latin typeface="Comic Sans MS" panose="030F0702030302020204" pitchFamily="66" charset="0"/>
              </a:rPr>
              <a:t>Will’s age</a:t>
            </a:r>
            <a:endParaRPr lang="en-GB" sz="2400" i="1" dirty="0">
              <a:solidFill>
                <a:srgbClr val="FF0000"/>
              </a:solidFill>
              <a:latin typeface="Comic Sans MS" panose="030F0702030302020204" pitchFamily="66" charset="0"/>
            </a:endParaRPr>
          </a:p>
        </p:txBody>
      </p:sp>
      <p:sp>
        <p:nvSpPr>
          <p:cNvPr id="10" name="TextBox 9"/>
          <p:cNvSpPr txBox="1"/>
          <p:nvPr/>
        </p:nvSpPr>
        <p:spPr>
          <a:xfrm>
            <a:off x="1471447" y="4650111"/>
            <a:ext cx="1743020" cy="461665"/>
          </a:xfrm>
          <a:prstGeom prst="rect">
            <a:avLst/>
          </a:prstGeom>
          <a:noFill/>
        </p:spPr>
        <p:txBody>
          <a:bodyPr wrap="square" rtlCol="0">
            <a:spAutoFit/>
          </a:bodyPr>
          <a:lstStyle/>
          <a:p>
            <a:r>
              <a:rPr lang="en-GB" sz="2400" i="1" dirty="0" smtClean="0">
                <a:solidFill>
                  <a:srgbClr val="FF0000"/>
                </a:solidFill>
                <a:latin typeface="Comic Sans MS" panose="030F0702030302020204" pitchFamily="66" charset="0"/>
              </a:rPr>
              <a:t>Dad’s age</a:t>
            </a:r>
            <a:endParaRPr lang="en-GB" sz="2400" i="1" dirty="0">
              <a:solidFill>
                <a:srgbClr val="FF0000"/>
              </a:solidFill>
              <a:latin typeface="Comic Sans MS" panose="030F0702030302020204" pitchFamily="66" charset="0"/>
            </a:endParaRPr>
          </a:p>
        </p:txBody>
      </p:sp>
      <p:sp>
        <p:nvSpPr>
          <p:cNvPr id="11" name="Rectangle 10"/>
          <p:cNvSpPr/>
          <p:nvPr/>
        </p:nvSpPr>
        <p:spPr>
          <a:xfrm>
            <a:off x="3854546" y="2469567"/>
            <a:ext cx="1139483" cy="71745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854546" y="4522218"/>
            <a:ext cx="1139483" cy="71745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Brace 12"/>
          <p:cNvSpPr/>
          <p:nvPr/>
        </p:nvSpPr>
        <p:spPr>
          <a:xfrm>
            <a:off x="9402112" y="2466968"/>
            <a:ext cx="713014" cy="2772703"/>
          </a:xfrm>
          <a:prstGeom prst="rightBrace">
            <a:avLst>
              <a:gd name="adj1" fmla="val 80755"/>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4" name="Straight Connector 13"/>
          <p:cNvCxnSpPr/>
          <p:nvPr/>
        </p:nvCxnSpPr>
        <p:spPr>
          <a:xfrm>
            <a:off x="7540282" y="2264110"/>
            <a:ext cx="2" cy="3171380"/>
          </a:xfrm>
          <a:prstGeom prst="line">
            <a:avLst/>
          </a:prstGeom>
          <a:ln w="38100">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5" name="Right Brace 14"/>
          <p:cNvSpPr/>
          <p:nvPr/>
        </p:nvSpPr>
        <p:spPr>
          <a:xfrm rot="16200000">
            <a:off x="6166594" y="900059"/>
            <a:ext cx="223043" cy="2524333"/>
          </a:xfrm>
          <a:prstGeom prst="rightBrace">
            <a:avLst>
              <a:gd name="adj1" fmla="val 80755"/>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6" name="Right Brace 15"/>
          <p:cNvSpPr/>
          <p:nvPr/>
        </p:nvSpPr>
        <p:spPr>
          <a:xfrm rot="16200000" flipH="1">
            <a:off x="7683951" y="5424172"/>
            <a:ext cx="247649" cy="506030"/>
          </a:xfrm>
          <a:prstGeom prst="rightBrace">
            <a:avLst>
              <a:gd name="adj1" fmla="val 80755"/>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7" name="TextBox 16"/>
          <p:cNvSpPr txBox="1"/>
          <p:nvPr/>
        </p:nvSpPr>
        <p:spPr>
          <a:xfrm>
            <a:off x="7554760" y="6025125"/>
            <a:ext cx="487137" cy="584775"/>
          </a:xfrm>
          <a:prstGeom prst="rect">
            <a:avLst/>
          </a:prstGeom>
          <a:noFill/>
        </p:spPr>
        <p:txBody>
          <a:bodyPr wrap="square" rtlCol="0">
            <a:spAutoFit/>
          </a:bodyPr>
          <a:lstStyle/>
          <a:p>
            <a:r>
              <a:rPr lang="en-GB" sz="3200" b="1" i="1" dirty="0">
                <a:solidFill>
                  <a:srgbClr val="FF0000"/>
                </a:solidFill>
                <a:latin typeface="Comic Sans MS" panose="030F0702030302020204" pitchFamily="66" charset="0"/>
              </a:rPr>
              <a:t>4</a:t>
            </a:r>
          </a:p>
        </p:txBody>
      </p:sp>
      <p:sp>
        <p:nvSpPr>
          <p:cNvPr id="18" name="TextBox 17"/>
          <p:cNvSpPr txBox="1"/>
          <p:nvPr/>
        </p:nvSpPr>
        <p:spPr>
          <a:xfrm>
            <a:off x="5957668" y="1363199"/>
            <a:ext cx="696350" cy="584775"/>
          </a:xfrm>
          <a:prstGeom prst="rect">
            <a:avLst/>
          </a:prstGeom>
          <a:noFill/>
        </p:spPr>
        <p:txBody>
          <a:bodyPr wrap="square" rtlCol="0">
            <a:spAutoFit/>
          </a:bodyPr>
          <a:lstStyle/>
          <a:p>
            <a:r>
              <a:rPr lang="en-GB" sz="3200" b="1" i="1" dirty="0" smtClean="0">
                <a:solidFill>
                  <a:srgbClr val="FF0000"/>
                </a:solidFill>
                <a:latin typeface="Comic Sans MS" panose="030F0702030302020204" pitchFamily="66" charset="0"/>
              </a:rPr>
              <a:t>28</a:t>
            </a:r>
            <a:endParaRPr lang="en-GB" sz="3200" b="1" i="1" dirty="0">
              <a:solidFill>
                <a:srgbClr val="FF0000"/>
              </a:solidFill>
              <a:latin typeface="Comic Sans MS" panose="030F0702030302020204" pitchFamily="66" charset="0"/>
            </a:endParaRPr>
          </a:p>
        </p:txBody>
      </p:sp>
      <p:sp>
        <p:nvSpPr>
          <p:cNvPr id="19" name="TextBox 18"/>
          <p:cNvSpPr txBox="1"/>
          <p:nvPr/>
        </p:nvSpPr>
        <p:spPr>
          <a:xfrm>
            <a:off x="10321534" y="3618968"/>
            <a:ext cx="735672" cy="584775"/>
          </a:xfrm>
          <a:prstGeom prst="rect">
            <a:avLst/>
          </a:prstGeom>
          <a:noFill/>
        </p:spPr>
        <p:txBody>
          <a:bodyPr wrap="square" rtlCol="0">
            <a:spAutoFit/>
          </a:bodyPr>
          <a:lstStyle/>
          <a:p>
            <a:r>
              <a:rPr lang="en-GB" sz="3200" b="1" i="1" dirty="0" smtClean="0">
                <a:solidFill>
                  <a:srgbClr val="FF0000"/>
                </a:solidFill>
                <a:latin typeface="Comic Sans MS" panose="030F0702030302020204" pitchFamily="66" charset="0"/>
              </a:rPr>
              <a:t>84</a:t>
            </a:r>
            <a:endParaRPr lang="en-GB" sz="3200" b="1" i="1" dirty="0">
              <a:solidFill>
                <a:srgbClr val="FF0000"/>
              </a:solidFill>
              <a:latin typeface="Comic Sans MS" panose="030F0702030302020204" pitchFamily="66" charset="0"/>
            </a:endParaRPr>
          </a:p>
        </p:txBody>
      </p:sp>
      <p:cxnSp>
        <p:nvCxnSpPr>
          <p:cNvPr id="20" name="Straight Connector 19"/>
          <p:cNvCxnSpPr/>
          <p:nvPr/>
        </p:nvCxnSpPr>
        <p:spPr>
          <a:xfrm>
            <a:off x="3854546" y="2164556"/>
            <a:ext cx="0" cy="3490927"/>
          </a:xfrm>
          <a:prstGeom prst="line">
            <a:avLst/>
          </a:prstGeom>
          <a:ln w="38100">
            <a:solidFill>
              <a:srgbClr val="0070C0"/>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124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1"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left)">
                                      <p:cBhvr>
                                        <p:cTn id="23" dur="1000"/>
                                        <p:tgtEl>
                                          <p:spTgt spid="4"/>
                                        </p:tgtEl>
                                      </p:cBhvr>
                                    </p:animEffect>
                                  </p:childTnLst>
                                </p:cTn>
                              </p:par>
                            </p:childTnLst>
                          </p:cTn>
                        </p:par>
                        <p:par>
                          <p:cTn id="24" fill="hold">
                            <p:stCondLst>
                              <p:cond delay="1000"/>
                            </p:stCondLst>
                            <p:childTnLst>
                              <p:par>
                                <p:cTn id="25" presetID="22" presetClass="entr" presetSubtype="4"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1000"/>
                                        <p:tgtEl>
                                          <p:spTgt spid="15"/>
                                        </p:tgtEl>
                                      </p:cBhvr>
                                    </p:animEffect>
                                  </p:childTnLst>
                                </p:cTn>
                              </p:par>
                            </p:childTnLst>
                          </p:cTn>
                        </p:par>
                        <p:par>
                          <p:cTn id="28" fill="hold">
                            <p:stCondLst>
                              <p:cond delay="2000"/>
                            </p:stCondLst>
                            <p:childTnLst>
                              <p:par>
                                <p:cTn id="29" presetID="1" presetClass="entr" presetSubtype="0"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10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up)">
                                      <p:cBhvr>
                                        <p:cTn id="40" dur="1000"/>
                                        <p:tgtEl>
                                          <p:spTgt spid="14"/>
                                        </p:tgtEl>
                                      </p:cBhvr>
                                    </p:animEffect>
                                  </p:childTnLst>
                                </p:cTn>
                              </p:par>
                            </p:childTnLst>
                          </p:cTn>
                        </p:par>
                        <p:par>
                          <p:cTn id="41" fill="hold">
                            <p:stCondLst>
                              <p:cond delay="1000"/>
                            </p:stCondLst>
                            <p:childTnLst>
                              <p:par>
                                <p:cTn id="42" presetID="1" presetClass="entr" presetSubtype="0"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childTnLst>
                                </p:cTn>
                              </p:par>
                            </p:childTnLst>
                          </p:cTn>
                        </p:par>
                        <p:par>
                          <p:cTn id="44" fill="hold">
                            <p:stCondLst>
                              <p:cond delay="1000"/>
                            </p:stCondLst>
                            <p:childTnLst>
                              <p:par>
                                <p:cTn id="45" presetID="1" presetClass="entr" presetSubtype="0"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wipe(left)">
                                      <p:cBhvr>
                                        <p:cTn id="51" dur="1000"/>
                                        <p:tgtEl>
                                          <p:spTgt spid="13"/>
                                        </p:tgtEl>
                                      </p:cBhvr>
                                    </p:animEffect>
                                  </p:childTnLst>
                                </p:cTn>
                              </p:par>
                            </p:childTnLst>
                          </p:cTn>
                        </p:par>
                        <p:par>
                          <p:cTn id="52" fill="hold">
                            <p:stCondLst>
                              <p:cond delay="1000"/>
                            </p:stCondLst>
                            <p:childTnLst>
                              <p:par>
                                <p:cTn id="53" presetID="1" presetClass="entr" presetSubtype="0" fill="hold" grpId="0" nodeType="afterEffect">
                                  <p:stCondLst>
                                    <p:cond delay="0"/>
                                  </p:stCondLst>
                                  <p:childTnLst>
                                    <p:set>
                                      <p:cBhvr>
                                        <p:cTn id="5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P spid="5" grpId="0" animBg="1"/>
      <p:bldP spid="6" grpId="0" animBg="1"/>
      <p:bldP spid="8" grpId="0"/>
      <p:bldP spid="9" grpId="0"/>
      <p:bldP spid="10" grpId="0"/>
      <p:bldP spid="11" grpId="0" animBg="1"/>
      <p:bldP spid="12" grpId="0" animBg="1"/>
      <p:bldP spid="13" grpId="0" animBg="1"/>
      <p:bldP spid="15" grpId="0" animBg="1"/>
      <p:bldP spid="16" grpId="0" animBg="1"/>
      <p:bldP spid="17" grpId="0"/>
      <p:bldP spid="18"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676</Words>
  <Application>Microsoft Office PowerPoint</Application>
  <PresentationFormat>Widescreen</PresentationFormat>
  <Paragraphs>126</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Comic Sans MS</vt:lpstr>
      <vt:lpstr>Segoe UI Semibold</vt:lpstr>
      <vt:lpstr>Office Theme</vt:lpstr>
      <vt:lpstr>PowerPoint Presentation</vt:lpstr>
      <vt:lpstr>Solving worded problems using bar models</vt:lpstr>
      <vt:lpstr>PowerPoint Presentation</vt:lpstr>
      <vt:lpstr>Proposal for the work group</vt:lpstr>
      <vt:lpstr>Intended outcomes for teachers</vt:lpstr>
      <vt:lpstr>Intended outcomes for learners</vt:lpstr>
      <vt:lpstr>Hypothesis</vt:lpstr>
      <vt:lpstr>PowerPoint Presentation</vt:lpstr>
      <vt:lpstr>PowerPoint Presentation</vt:lpstr>
      <vt:lpstr>PowerPoint Presentation</vt:lpstr>
      <vt:lpstr>PowerPoint Presentation</vt:lpstr>
      <vt:lpstr>Generic lesson strategy</vt:lpstr>
      <vt:lpstr>Problem structures</vt:lpstr>
      <vt:lpstr>Procedural variance</vt:lpstr>
      <vt:lpstr>If two-thirds of a number is 90.  What’s the number?</vt:lpstr>
      <vt:lpstr>Communicating a solution</vt:lpstr>
      <vt:lpstr>Using IRIS Connect</vt:lpstr>
      <vt:lpstr>Using Bar logik</vt:lpstr>
      <vt:lpstr>PowerPoint Presentation</vt:lpstr>
      <vt:lpstr>Hypothesis</vt:lpstr>
      <vt:lpstr>Next steps</vt:lpstr>
      <vt:lpstr>Materials</vt:lpstr>
    </vt:vector>
  </TitlesOfParts>
  <Company>Notre Dame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Sides, Mr P</dc:creator>
  <cp:lastModifiedBy>Marcia Murray</cp:lastModifiedBy>
  <cp:revision>36</cp:revision>
  <dcterms:created xsi:type="dcterms:W3CDTF">2017-04-02T13:09:23Z</dcterms:created>
  <dcterms:modified xsi:type="dcterms:W3CDTF">2017-04-21T11:13:49Z</dcterms:modified>
</cp:coreProperties>
</file>