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0" r:id="rId2"/>
    <p:sldId id="296" r:id="rId3"/>
    <p:sldId id="323" r:id="rId4"/>
    <p:sldId id="297" r:id="rId5"/>
    <p:sldId id="298" r:id="rId6"/>
    <p:sldId id="299" r:id="rId7"/>
    <p:sldId id="300" r:id="rId8"/>
    <p:sldId id="301" r:id="rId9"/>
    <p:sldId id="302" r:id="rId10"/>
    <p:sldId id="324" r:id="rId11"/>
    <p:sldId id="325" r:id="rId12"/>
    <p:sldId id="317" r:id="rId13"/>
    <p:sldId id="318" r:id="rId14"/>
    <p:sldId id="319" r:id="rId15"/>
    <p:sldId id="320" r:id="rId16"/>
    <p:sldId id="321" r:id="rId17"/>
    <p:sldId id="316" r:id="rId18"/>
    <p:sldId id="322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26" r:id="rId27"/>
    <p:sldId id="311" r:id="rId28"/>
    <p:sldId id="312" r:id="rId29"/>
    <p:sldId id="313" r:id="rId30"/>
    <p:sldId id="314" r:id="rId31"/>
    <p:sldId id="315" r:id="rId32"/>
    <p:sldId id="257" r:id="rId33"/>
    <p:sldId id="295" r:id="rId3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D440E3C4-AEB0-456A-A92B-9550CD3859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511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114B9-6FDA-401C-A081-9E149BDC11E2}" type="slidenum">
              <a:rPr lang="en-GB"/>
              <a:pPr/>
              <a:t>1</a:t>
            </a:fld>
            <a:endParaRPr lang="en-GB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76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A1F1A3-3FBF-4386-9256-85729963B244}" type="slidenum">
              <a:rPr lang="en-GB"/>
              <a:pPr/>
              <a:t>2</a:t>
            </a:fld>
            <a:endParaRPr lang="en-GB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42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0A2830-719D-4E78-9A7F-BC93DD5E8257}" type="slidenum">
              <a:rPr lang="en-GB"/>
              <a:pPr/>
              <a:t>32</a:t>
            </a:fld>
            <a:endParaRPr lang="en-GB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35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114B9-6FDA-401C-A081-9E149BDC11E2}" type="slidenum">
              <a:rPr lang="en-GB"/>
              <a:pPr/>
              <a:t>33</a:t>
            </a:fld>
            <a:endParaRPr lang="en-GB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7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C2BFB-976B-4A6B-AFCF-0E12C214946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08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5A257-3713-47AB-ADB7-201C7816D92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26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51CF5-0167-4CD6-A9EA-F3915D47814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16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D2F2F-4A99-4ECB-B091-B499BC8B7C1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98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8423D-17B3-41E8-BAE8-951CDE6A55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75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2D2D8-A33B-467E-B74F-BA6EAA89CD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1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2417E-A851-42F0-B6BC-7342C759DC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30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51F21-3342-421E-A49E-BE113F4ADFB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89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A7A5F-AF8E-4F58-83F9-36EB7E82A16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07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F77DB-D5CE-4E1F-A408-90D7135CE6E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37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36BFA-E4D8-4747-A3FF-88D5B270D9E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05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F46C6F7A-6756-43A1-8E89-429A026CABA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924800" cy="1447800"/>
          </a:xfrm>
        </p:spPr>
        <p:txBody>
          <a:bodyPr anchor="ctr"/>
          <a:lstStyle/>
          <a:p>
            <a:r>
              <a:rPr lang="en-GB" sz="4000" dirty="0">
                <a:solidFill>
                  <a:schemeClr val="accent6">
                    <a:lumMod val="75000"/>
                  </a:schemeClr>
                </a:solidFill>
              </a:rPr>
              <a:t>Further Adventures in the Teaching of Area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724400"/>
            <a:ext cx="90678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Dr Chris Pritchard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Mathematical Association Secretary</a:t>
            </a:r>
          </a:p>
          <a:p>
            <a:pPr>
              <a:lnSpc>
                <a:spcPct val="90000"/>
              </a:lnSpc>
            </a:pPr>
            <a:endParaRPr lang="en-GB" sz="1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GB" sz="16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GB" sz="1600" i="1" dirty="0">
                <a:solidFill>
                  <a:schemeClr val="accent6">
                    <a:lumMod val="75000"/>
                  </a:schemeClr>
                </a:solidFill>
              </a:rPr>
              <a:t>Mathematical Association Annual Conference,</a:t>
            </a:r>
          </a:p>
          <a:p>
            <a:pPr>
              <a:lnSpc>
                <a:spcPct val="90000"/>
              </a:lnSpc>
            </a:pPr>
            <a:r>
              <a:rPr lang="en-GB" sz="1600" i="1" dirty="0">
                <a:solidFill>
                  <a:schemeClr val="accent6">
                    <a:lumMod val="75000"/>
                  </a:schemeClr>
                </a:solidFill>
              </a:rPr>
              <a:t>Royal Holloway, April 2017, </a:t>
            </a:r>
          </a:p>
        </p:txBody>
      </p:sp>
      <p:pic>
        <p:nvPicPr>
          <p:cNvPr id="80900" name="Picture 4" descr="square_peg_rnd_h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Factorising Difference of Squares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46533"/>
            <a:ext cx="5909271" cy="2569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98" y="3515821"/>
            <a:ext cx="6172200" cy="25747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05000" y="6087072"/>
                <a:ext cx="4572000" cy="5533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GB" sz="160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16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16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087072"/>
                <a:ext cx="4572000" cy="55335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66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3867289" cy="639762"/>
          </a:xfrm>
        </p:spPr>
        <p:txBody>
          <a:bodyPr/>
          <a:lstStyle/>
          <a:p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Factorising Difference of Cubes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2590800" cy="283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8607"/>
            <a:ext cx="4019689" cy="3101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753" y="3276600"/>
            <a:ext cx="4040094" cy="3694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257800" y="5867400"/>
                <a:ext cx="316503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600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16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6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GB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867400"/>
                <a:ext cx="3165033" cy="338554"/>
              </a:xfrm>
              <a:prstGeom prst="rect">
                <a:avLst/>
              </a:prstGeom>
              <a:blipFill rotWithShape="0">
                <a:blip r:embed="rId5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16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Paths &amp; Frames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3144661"/>
            <a:ext cx="2487788" cy="2483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4562027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Now calculate P, the total perimeter of the path, which is the sum of the blue and red line segments.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0" y="1874411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Calculate A, the area of the path, if the lawn is square and the width of the path is 2 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705475"/>
            <a:ext cx="2487788" cy="2483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18406" y="5858701"/>
                <a:ext cx="5307188" cy="816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GB" sz="2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=4×7+4×11=28+44=72.</m:t>
                      </m:r>
                    </m:oMath>
                  </m:oMathPara>
                </a14:m>
                <a:endParaRPr lang="en-GB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GB" sz="2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e>
                        <m:sup>
                          <m:r>
                            <a:rPr lang="en-GB" sz="2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GB" sz="2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=121−49=72.</m:t>
                      </m:r>
                    </m:oMath>
                  </m:oMathPara>
                </a14:m>
                <a:endParaRPr lang="en-GB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406" y="5858701"/>
                <a:ext cx="5307188" cy="8168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83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Paths &amp; Frames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5249663"/>
                <a:ext cx="727847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20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>
                              <a:latin typeface="Cambria Math" panose="02040503050406030204" pitchFamily="18" charset="0"/>
                            </a:rPr>
                            <m:t>29+10</m:t>
                          </m:r>
                        </m:e>
                      </m:d>
                      <m:r>
                        <a:rPr lang="en-GB" sz="220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>
                              <a:latin typeface="Cambria Math" panose="02040503050406030204" pitchFamily="18" charset="0"/>
                            </a:rPr>
                            <m:t>25+6</m:t>
                          </m:r>
                        </m:e>
                      </m:d>
                      <m:r>
                        <a:rPr lang="en-GB" sz="2200">
                          <a:latin typeface="Cambria Math" panose="02040503050406030204" pitchFamily="18" charset="0"/>
                        </a:rPr>
                        <m:t>=140.</m:t>
                      </m:r>
                    </m:oMath>
                  </m:oMathPara>
                </a14:m>
                <a:endParaRPr lang="en-GB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200">
                          <a:latin typeface="Cambria Math" panose="02040503050406030204" pitchFamily="18" charset="0"/>
                        </a:rPr>
                        <m:t>=29×10−25×6=290−150=140.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249663"/>
                <a:ext cx="7278477" cy="7694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14400" y="1665109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Calculate the total perimeter and the area of the path around the swimming pool if its width is also 2 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926076"/>
            <a:ext cx="6855152" cy="232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3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Paths &amp; Frames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665109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Calculate the total perimeter and the area of the path around the boating pond if its width is also 2 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457478"/>
            <a:ext cx="2796486" cy="2789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43200" y="5486400"/>
                <a:ext cx="5740668" cy="882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GB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GB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</m:t>
                    </m:r>
                    <m:r>
                      <m:rPr>
                        <m:sty m:val="p"/>
                      </m:rPr>
                      <a:rPr lang="en-GB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π</m:t>
                    </m:r>
                    <m:r>
                      <a:rPr lang="en-GB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+16</m:t>
                    </m:r>
                    <m:r>
                      <m:rPr>
                        <m:sty m:val="p"/>
                      </m:rPr>
                      <a:rPr lang="en-GB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π</m:t>
                    </m:r>
                    <m:r>
                      <a:rPr lang="en-GB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=36</m:t>
                    </m:r>
                    <m:r>
                      <m:rPr>
                        <m:sty m:val="p"/>
                      </m:rPr>
                      <a:rPr lang="en-GB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en-GB" sz="24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2400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GB" sz="2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GB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π</m:t>
                      </m:r>
                      <m:r>
                        <a:rPr lang="en-GB" sz="2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GB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π</m:t>
                      </m:r>
                      <m:r>
                        <a:rPr lang="en-GB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=36</m:t>
                      </m:r>
                      <m:r>
                        <m:rPr>
                          <m:sty m:val="p"/>
                        </m:rPr>
                        <a:rPr lang="en-GB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π</m:t>
                      </m:r>
                      <m:r>
                        <a:rPr lang="en-GB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486400"/>
                <a:ext cx="5740668" cy="882678"/>
              </a:xfrm>
              <a:prstGeom prst="rect">
                <a:avLst/>
              </a:prstGeom>
              <a:blipFill rotWithShape="0">
                <a:blip r:embed="rId3"/>
                <a:stretch>
                  <a:fillRect l="-212" t="-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24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67321"/>
          </a:xfrm>
        </p:spPr>
        <p:txBody>
          <a:bodyPr/>
          <a:lstStyle/>
          <a:p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Paths &amp; Frames 4 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Starting positions for proofs that numerical equality occurs when the path or frame has width 2 units.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12" y="2209800"/>
            <a:ext cx="3079247" cy="2778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438400"/>
            <a:ext cx="4650883" cy="18943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4274935"/>
            <a:ext cx="239729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20763"/>
          </a:xfrm>
        </p:spPr>
        <p:txBody>
          <a:bodyPr/>
          <a:lstStyle/>
          <a:p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Paths &amp; Frames 5 </a:t>
            </a:r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171682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0" dirty="0">
                <a:latin typeface="Cambria" panose="02040503050406030204" pitchFamily="18" charset="0"/>
              </a:rPr>
              <a:t>The general result (Tom Apostol &amp; </a:t>
            </a:r>
            <a:r>
              <a:rPr lang="en-GB" sz="2400" i="0" dirty="0" err="1">
                <a:latin typeface="Cambria" panose="02040503050406030204" pitchFamily="18" charset="0"/>
              </a:rPr>
              <a:t>Mamikon</a:t>
            </a:r>
            <a:r>
              <a:rPr lang="en-GB" sz="2400" i="0" dirty="0">
                <a:latin typeface="Cambria" panose="02040503050406030204" pitchFamily="18" charset="0"/>
              </a:rPr>
              <a:t> </a:t>
            </a:r>
            <a:r>
              <a:rPr lang="en-GB" sz="2400" i="0" dirty="0" err="1">
                <a:latin typeface="Cambria" panose="02040503050406030204" pitchFamily="18" charset="0"/>
              </a:rPr>
              <a:t>Mnatsakanian</a:t>
            </a:r>
            <a:r>
              <a:rPr lang="en-GB" sz="2400" i="0" dirty="0">
                <a:latin typeface="Cambria" panose="020405030504060302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01228" y="2206793"/>
                <a:ext cx="6934200" cy="1622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2400" i="0" dirty="0"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 any convex polygonal frame, its width </a:t>
                </a:r>
                <a:r>
                  <a:rPr lang="en-GB" sz="2400" dirty="0"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GB" sz="2400" i="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area </a:t>
                </a:r>
                <a:r>
                  <a:rPr lang="en-GB" sz="2400" dirty="0"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sz="2400" i="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and total perimeter </a:t>
                </a:r>
                <a:r>
                  <a:rPr lang="en-GB" sz="2400" dirty="0"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GB" sz="2400" i="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related by the equation</a:t>
                </a:r>
                <a:endParaRPr lang="en-GB" sz="2400" i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GB" sz="2400" i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400" i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𝑃𝑤</m:t>
                      </m:r>
                      <m:r>
                        <a:rPr lang="en-GB" sz="2400" i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400" i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228" y="2206793"/>
                <a:ext cx="6934200" cy="1622560"/>
              </a:xfrm>
              <a:prstGeom prst="rect">
                <a:avLst/>
              </a:prstGeom>
              <a:blipFill rotWithShape="0">
                <a:blip r:embed="rId2"/>
                <a:stretch>
                  <a:fillRect l="-1407" t="-3383" r="-13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228" y="4637690"/>
            <a:ext cx="2954248" cy="2026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73724" y="5638800"/>
                <a:ext cx="4213076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GB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GB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GB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GB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724" y="5638800"/>
                <a:ext cx="4213076" cy="453137"/>
              </a:xfrm>
              <a:prstGeom prst="rect">
                <a:avLst/>
              </a:prstGeom>
              <a:blipFill rotWithShape="0">
                <a:blip r:embed="rId4"/>
                <a:stretch>
                  <a:fillRect l="-4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01228" y="4002689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0" dirty="0">
                <a:latin typeface="Cambria" panose="02040503050406030204" pitchFamily="18" charset="0"/>
              </a:rPr>
              <a:t>Note that </a:t>
            </a:r>
            <a:r>
              <a:rPr lang="en-GB" sz="2400" dirty="0">
                <a:latin typeface="Cambria" panose="02040503050406030204" pitchFamily="18" charset="0"/>
              </a:rPr>
              <a:t>A </a:t>
            </a:r>
            <a:r>
              <a:rPr lang="en-GB" sz="2400" i="0" dirty="0">
                <a:latin typeface="Cambria" panose="02040503050406030204" pitchFamily="18" charset="0"/>
              </a:rPr>
              <a:t>=</a:t>
            </a:r>
            <a:r>
              <a:rPr lang="en-GB" sz="2400" dirty="0">
                <a:latin typeface="Cambria" panose="02040503050406030204" pitchFamily="18" charset="0"/>
              </a:rPr>
              <a:t> P </a:t>
            </a:r>
            <a:r>
              <a:rPr lang="en-GB" sz="2400" i="0" dirty="0">
                <a:latin typeface="Cambria" panose="02040503050406030204" pitchFamily="18" charset="0"/>
              </a:rPr>
              <a:t>if</a:t>
            </a:r>
            <a:r>
              <a:rPr lang="en-GB" sz="2400" dirty="0">
                <a:latin typeface="Cambria" panose="02040503050406030204" pitchFamily="18" charset="0"/>
              </a:rPr>
              <a:t> w </a:t>
            </a:r>
            <a:r>
              <a:rPr lang="en-GB" sz="2400" i="0" dirty="0">
                <a:latin typeface="Cambria" panose="02040503050406030204" pitchFamily="18" charset="0"/>
              </a:rPr>
              <a:t>= 2.</a:t>
            </a:r>
          </a:p>
        </p:txBody>
      </p:sp>
    </p:spTree>
    <p:extLst>
      <p:ext uri="{BB962C8B-B14F-4D97-AF65-F5344CB8AC3E}">
        <p14:creationId xmlns:p14="http://schemas.microsoft.com/office/powerpoint/2010/main" val="240122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Boolean Stitching 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9026"/>
            <a:ext cx="5772378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791200" y="16764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/>
              <a:t>Mary Boole, wife of George Boole, used the idea of curve stitching in her teaching of mathematics in the second half of the nineteenth century.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5692" y="41910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/>
              <a:t>What are the areas of the kite and triangles in each figure?</a:t>
            </a:r>
          </a:p>
        </p:txBody>
      </p:sp>
    </p:spTree>
    <p:extLst>
      <p:ext uri="{BB962C8B-B14F-4D97-AF65-F5344CB8AC3E}">
        <p14:creationId xmlns:p14="http://schemas.microsoft.com/office/powerpoint/2010/main" val="43856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Boolean Stitching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98913"/>
            <a:ext cx="2209800" cy="237417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629748" y="1600200"/>
                <a:ext cx="1596655" cy="889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i="0">
                                <a:latin typeface="Cambria Math" panose="02040503050406030204" pitchFamily="18" charset="0"/>
                              </a:rPr>
                              <m:t>=−2</m:t>
                            </m:r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i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mr>
                        <m:mr>
                          <m:e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i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i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mr>
                      </m:m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748" y="1600200"/>
                <a:ext cx="1596655" cy="8893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29748" y="2632747"/>
                <a:ext cx="1500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748" y="2632747"/>
                <a:ext cx="1500026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16667" r="-31707" b="-18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51" y="1357630"/>
            <a:ext cx="1886329" cy="18567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171700" y="3378439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Task: work out the areas in the 3-string case.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48" y="3473088"/>
            <a:ext cx="3348593" cy="338491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0361833"/>
                  </p:ext>
                </p:extLst>
              </p:nvPr>
            </p:nvGraphicFramePr>
            <p:xfrm>
              <a:off x="4379760" y="3891906"/>
              <a:ext cx="4535639" cy="2566530"/>
            </p:xfrm>
            <a:graphic>
              <a:graphicData uri="http://schemas.openxmlformats.org/drawingml/2006/table">
                <a:tbl>
                  <a:tblPr firstRow="1" firstCol="1" bandRow="1">
                    <a:tableStyleId>{8A107856-5554-42FB-B03E-39F5DBC370BA}</a:tableStyleId>
                  </a:tblPr>
                  <a:tblGrid>
                    <a:gridCol w="307912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45651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85551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Green kite</a:t>
                          </a:r>
                          <a:endParaRPr lang="en-GB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endParaRPr lang="en-GB" sz="1600" dirty="0">
                            <a:effectLst/>
                          </a:endParaRPr>
                        </a:p>
                        <a:p>
                          <a:pPr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AU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5551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Yellow quadrilaterals</a:t>
                          </a:r>
                          <a:endParaRPr lang="en-GB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endParaRPr lang="en-GB" sz="1600" dirty="0">
                            <a:effectLst/>
                          </a:endParaRPr>
                        </a:p>
                        <a:p>
                          <a:pPr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AU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85551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Blue triangles</a:t>
                          </a:r>
                          <a:endParaRPr lang="en-GB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endParaRPr lang="en-GB" sz="1600" dirty="0">
                            <a:effectLst/>
                          </a:endParaRPr>
                        </a:p>
                        <a:p>
                          <a:pPr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0361833"/>
                  </p:ext>
                </p:extLst>
              </p:nvPr>
            </p:nvGraphicFramePr>
            <p:xfrm>
              <a:off x="4379760" y="3891906"/>
              <a:ext cx="4535639" cy="2566530"/>
            </p:xfrm>
            <a:graphic>
              <a:graphicData uri="http://schemas.openxmlformats.org/drawingml/2006/table">
                <a:tbl>
                  <a:tblPr firstRow="1" firstCol="1" bandRow="1">
                    <a:tableStyleId>{8A107856-5554-42FB-B03E-39F5DBC370BA}</a:tableStyleId>
                  </a:tblPr>
                  <a:tblGrid>
                    <a:gridCol w="3079123"/>
                    <a:gridCol w="1456516"/>
                  </a:tblGrid>
                  <a:tr h="85551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Green kite</a:t>
                          </a:r>
                          <a:endParaRPr lang="en-GB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7"/>
                          <a:stretch>
                            <a:fillRect l="-212134" t="-709" r="-837" b="-200709"/>
                          </a:stretch>
                        </a:blipFill>
                      </a:tcPr>
                    </a:tc>
                  </a:tr>
                  <a:tr h="85551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Yellow </a:t>
                          </a:r>
                          <a:r>
                            <a:rPr lang="en-AU" sz="1600" dirty="0" smtClean="0">
                              <a:effectLst/>
                            </a:rPr>
                            <a:t>quadrilaterals</a:t>
                          </a:r>
                          <a:endParaRPr lang="en-GB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7"/>
                          <a:stretch>
                            <a:fillRect l="-212134" t="-101429" r="-837" b="-102143"/>
                          </a:stretch>
                        </a:blipFill>
                      </a:tcPr>
                    </a:tc>
                  </a:tr>
                  <a:tr h="85551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AU" sz="1600" dirty="0" smtClean="0">
                              <a:effectLst/>
                            </a:rPr>
                            <a:t>Blue triangles</a:t>
                          </a:r>
                          <a:endParaRPr lang="en-GB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7"/>
                          <a:stretch>
                            <a:fillRect l="-212134" t="-200000" r="-837" b="-14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2440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52" y="60960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Tethered Goat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152" y="2362200"/>
            <a:ext cx="8229600" cy="3992563"/>
          </a:xfrm>
        </p:spPr>
        <p:txBody>
          <a:bodyPr/>
          <a:lstStyle/>
          <a:p>
            <a:pPr marL="0" indent="0">
              <a:buNone/>
            </a:pPr>
            <a:r>
              <a:rPr lang="en-GB" sz="2800" b="1" i="1" dirty="0"/>
              <a:t>Problem</a:t>
            </a:r>
          </a:p>
          <a:p>
            <a:pPr marL="0" indent="0">
              <a:buNone/>
            </a:pPr>
            <a:r>
              <a:rPr lang="en-GB" sz="2800" i="1" dirty="0"/>
              <a:t>A goat is tethered by a 10 m rope to the outside of a building which is 5 m square so that he can graze to his stomach’s content on the pasture surrounding it.</a:t>
            </a:r>
          </a:p>
          <a:p>
            <a:pPr marL="0" indent="0">
              <a:buNone/>
            </a:pPr>
            <a:r>
              <a:rPr lang="en-GB" sz="2800" i="1" dirty="0"/>
              <a:t>What is the area of the pasture he can graze?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02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GB" sz="3600" b="1" i="1" dirty="0">
                <a:solidFill>
                  <a:schemeClr val="accent6">
                    <a:lumMod val="75000"/>
                  </a:schemeClr>
                </a:solidFill>
              </a:rPr>
              <a:t>A Square Peg in a Round Hole 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and </a:t>
            </a:r>
            <a:r>
              <a:rPr lang="en-GB" sz="3600" b="1" i="1" dirty="0">
                <a:solidFill>
                  <a:schemeClr val="accent6">
                    <a:lumMod val="75000"/>
                  </a:schemeClr>
                </a:solidFill>
              </a:rPr>
              <a:t>Archimedes’ Elephant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21574"/>
            <a:ext cx="2956353" cy="419100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72000" y="5086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876800" y="2098492"/>
            <a:ext cx="2971800" cy="4108817"/>
          </a:xfrm>
          <a:prstGeom prst="rect">
            <a:avLst/>
          </a:prstGeom>
          <a:solidFill>
            <a:srgbClr val="FFE599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Archimedes’ Elephant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Further Adventures in the Mathematics of Area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3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300" i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300" i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300" i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300" i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300" i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300" i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300" i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300" i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100" i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 be published</a:t>
            </a:r>
            <a:r>
              <a:rPr kumimoji="0" lang="en-GB" altLang="en-US" sz="14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Autumn 2018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600" baseline="0" dirty="0"/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79106"/>
            <a:ext cx="1864777" cy="128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solidFill>
            <a:srgbClr val="FFE5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2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1143000"/>
          </a:xfrm>
        </p:spPr>
        <p:txBody>
          <a:bodyPr/>
          <a:lstStyle/>
          <a:p>
            <a:pPr algn="l"/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Tethered Goat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1029659"/>
            <a:ext cx="4572000" cy="453516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600" y="5443718"/>
                <a:ext cx="6629400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GB" i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GB" i="0">
                          <a:latin typeface="Cambria Math" panose="02040503050406030204" pitchFamily="18" charset="0"/>
                        </a:rPr>
                        <m:t>π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10−</m:t>
                                  </m:r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5+</m:t>
                                  </m:r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5−</m:t>
                                  </m:r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443718"/>
                <a:ext cx="6629400" cy="6109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400" y="6054654"/>
                <a:ext cx="2810577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−10</m:t>
                          </m:r>
                          <m:r>
                            <a:rPr lang="en-GB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+175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054654"/>
                <a:ext cx="2810577" cy="5629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63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Tethered Goat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2362200"/>
            <a:ext cx="3200400" cy="320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658017"/>
            <a:ext cx="3316197" cy="290497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00600" y="5715000"/>
                <a:ext cx="3387209" cy="487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min area of 325π/4 when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715000"/>
                <a:ext cx="3387209" cy="487954"/>
              </a:xfrm>
              <a:prstGeom prst="rect">
                <a:avLst/>
              </a:prstGeom>
              <a:blipFill rotWithShape="0">
                <a:blip r:embed="rId4"/>
                <a:stretch>
                  <a:fillRect l="-1622" b="-3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13483" y="5760836"/>
                <a:ext cx="33503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max area of 175π/2 when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GB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83" y="5760836"/>
                <a:ext cx="335034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639" t="-9836" b="-22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85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Sangaku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169" y="1417638"/>
            <a:ext cx="8229600" cy="483076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In 1603, there was a major royal event:</a:t>
            </a:r>
          </a:p>
          <a:p>
            <a:pPr marL="0" indent="0">
              <a:buNone/>
            </a:pPr>
            <a:r>
              <a:rPr lang="en-GB" sz="2400" dirty="0"/>
              <a:t>Elizabeth 1 died and the Tudors were replaced by the Stuarts in the form of James I.</a:t>
            </a:r>
          </a:p>
          <a:p>
            <a:pPr marL="0" indent="0">
              <a:buNone/>
            </a:pPr>
            <a:r>
              <a:rPr lang="en-GB" sz="2400" dirty="0"/>
              <a:t>Alternatively, in 1603, there was a major royal event:</a:t>
            </a:r>
          </a:p>
          <a:p>
            <a:pPr marL="0" indent="0">
              <a:buNone/>
            </a:pPr>
            <a:r>
              <a:rPr lang="en-GB" sz="2400" dirty="0" err="1"/>
              <a:t>Ieyasu</a:t>
            </a:r>
            <a:r>
              <a:rPr lang="en-GB" sz="2400" dirty="0"/>
              <a:t>, the first of the Tokugawa shoguns, grabbed power and thus began the Edo (‘</a:t>
            </a:r>
            <a:r>
              <a:rPr lang="en-GB" sz="2400" dirty="0" err="1"/>
              <a:t>Yedo</a:t>
            </a:r>
            <a:r>
              <a:rPr lang="en-GB" sz="2400" dirty="0"/>
              <a:t>’) Period in Japan.</a:t>
            </a:r>
          </a:p>
          <a:p>
            <a:pPr marL="0" indent="0">
              <a:buNone/>
            </a:pPr>
            <a:r>
              <a:rPr lang="en-GB" sz="2400" dirty="0" err="1"/>
              <a:t>Ieyasu</a:t>
            </a:r>
            <a:r>
              <a:rPr lang="en-GB" sz="2400" dirty="0"/>
              <a:t> effectively cut off his country from most of the rest of the world.</a:t>
            </a:r>
          </a:p>
          <a:p>
            <a:pPr marL="0" indent="0">
              <a:buNone/>
            </a:pPr>
            <a:r>
              <a:rPr lang="en-GB" sz="2400" dirty="0"/>
              <a:t>Japanese scholars responded by posing problems (mainly geometrical problems) on wooden tablets or </a:t>
            </a:r>
            <a:r>
              <a:rPr lang="en-GB" sz="2400" i="1" dirty="0" err="1"/>
              <a:t>sangaku</a:t>
            </a:r>
            <a:r>
              <a:rPr lang="en-GB" sz="2400" dirty="0"/>
              <a:t> and hanging them in Buddhist temples and Shinto shrines for others to solve.</a:t>
            </a:r>
          </a:p>
        </p:txBody>
      </p:sp>
    </p:spTree>
    <p:extLst>
      <p:ext uri="{BB962C8B-B14F-4D97-AF65-F5344CB8AC3E}">
        <p14:creationId xmlns:p14="http://schemas.microsoft.com/office/powerpoint/2010/main" val="140384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Sangaku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5638800"/>
            <a:ext cx="6248400" cy="861221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 err="1"/>
              <a:t>Katayamahiko</a:t>
            </a:r>
            <a:r>
              <a:rPr lang="en-GB" sz="2400" dirty="0"/>
              <a:t> Shrine in the city of Okayama in western </a:t>
            </a:r>
            <a:r>
              <a:rPr lang="en-GB" sz="2400" dirty="0" err="1"/>
              <a:t>Honshū</a:t>
            </a:r>
            <a:r>
              <a:rPr lang="en-GB" sz="2400" dirty="0"/>
              <a:t> (1873)</a:t>
            </a:r>
          </a:p>
        </p:txBody>
      </p:sp>
      <p:pic>
        <p:nvPicPr>
          <p:cNvPr id="4" name="Picture 3" descr="C:\Users\Chris\Downloads\1200px-Katayamahiko_jinja_1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639127" y="1712077"/>
            <a:ext cx="5865745" cy="39267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435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53" y="0"/>
            <a:ext cx="8229600" cy="644328"/>
          </a:xfrm>
        </p:spPr>
        <p:txBody>
          <a:bodyPr/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More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</a:rPr>
              <a:t>Sangaku</a:t>
            </a:r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/>
          <a:stretch/>
        </p:blipFill>
        <p:spPr bwMode="auto">
          <a:xfrm>
            <a:off x="618185" y="636983"/>
            <a:ext cx="7840016" cy="28120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6" y="3463748"/>
            <a:ext cx="7880373" cy="331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9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61609"/>
            <a:ext cx="2819400" cy="3543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581400"/>
            <a:ext cx="5505111" cy="28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77364"/>
            <a:ext cx="3895123" cy="279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45938" y="914400"/>
            <a:ext cx="8960421" cy="48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072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>
                <a:solidFill>
                  <a:schemeClr val="accent6">
                    <a:lumMod val="75000"/>
                  </a:schemeClr>
                </a:solidFill>
              </a:rPr>
              <a:t>Sāto’s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6">
                    <a:lumMod val="75000"/>
                  </a:schemeClr>
                </a:solidFill>
              </a:rPr>
              <a:t>Sangaku</a:t>
            </a:r>
            <a:endParaRPr lang="en-GB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943600" cy="2057399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latin typeface="Cambria" panose="02040503050406030204" pitchFamily="18" charset="0"/>
                <a:ea typeface="Cambria Math" panose="02040503050406030204" pitchFamily="18" charset="0"/>
              </a:rPr>
              <a:t>This </a:t>
            </a:r>
            <a:r>
              <a:rPr lang="en-GB" sz="2800" dirty="0" err="1">
                <a:latin typeface="Cambria" panose="02040503050406030204" pitchFamily="18" charset="0"/>
                <a:ea typeface="Cambria Math" panose="02040503050406030204" pitchFamily="18" charset="0"/>
              </a:rPr>
              <a:t>sangaku</a:t>
            </a:r>
            <a:r>
              <a:rPr lang="en-GB" sz="2800" dirty="0">
                <a:latin typeface="Cambria" panose="02040503050406030204" pitchFamily="18" charset="0"/>
                <a:ea typeface="Cambria Math" panose="02040503050406030204" pitchFamily="18" charset="0"/>
              </a:rPr>
              <a:t> was hung in the </a:t>
            </a:r>
            <a:r>
              <a:rPr lang="en-GB" sz="2800" dirty="0" err="1">
                <a:latin typeface="Cambria" panose="02040503050406030204" pitchFamily="18" charset="0"/>
                <a:ea typeface="Cambria Math" panose="02040503050406030204" pitchFamily="18" charset="0"/>
              </a:rPr>
              <a:t>Akahagi</a:t>
            </a:r>
            <a:r>
              <a:rPr lang="en-GB" sz="2800" dirty="0">
                <a:latin typeface="Cambria" panose="02040503050406030204" pitchFamily="18" charset="0"/>
                <a:ea typeface="Cambria Math" panose="02040503050406030204" pitchFamily="18" charset="0"/>
              </a:rPr>
              <a:t> Kannon temple in </a:t>
            </a:r>
            <a:r>
              <a:rPr lang="en-GB" sz="2800" dirty="0" err="1">
                <a:latin typeface="Cambria" panose="02040503050406030204" pitchFamily="18" charset="0"/>
                <a:ea typeface="Cambria Math" panose="02040503050406030204" pitchFamily="18" charset="0"/>
              </a:rPr>
              <a:t>Ichinosecki</a:t>
            </a:r>
            <a:r>
              <a:rPr lang="en-GB" sz="2800" dirty="0">
                <a:latin typeface="Cambria" panose="02040503050406030204" pitchFamily="18" charset="0"/>
                <a:ea typeface="Cambria Math" panose="02040503050406030204" pitchFamily="18" charset="0"/>
              </a:rPr>
              <a:t> by a 13-year old boy, </a:t>
            </a:r>
            <a:r>
              <a:rPr lang="en-GB" sz="2800" dirty="0" err="1">
                <a:latin typeface="Cambria" panose="02040503050406030204" pitchFamily="18" charset="0"/>
                <a:ea typeface="Cambria Math" panose="02040503050406030204" pitchFamily="18" charset="0"/>
              </a:rPr>
              <a:t>Sāto</a:t>
            </a:r>
            <a:r>
              <a:rPr lang="en-GB" sz="2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 Math" panose="02040503050406030204" pitchFamily="18" charset="0"/>
              </a:rPr>
              <a:t>Naosue</a:t>
            </a:r>
            <a:r>
              <a:rPr lang="en-GB" sz="2800" dirty="0">
                <a:latin typeface="Cambria" panose="02040503050406030204" pitchFamily="18" charset="0"/>
                <a:ea typeface="Cambria Math" panose="02040503050406030204" pitchFamily="18" charset="0"/>
              </a:rPr>
              <a:t> in 1847. It asks for the relative sizes of the green and blue circles.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1938970"/>
            <a:ext cx="5945703" cy="4508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12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>
                <a:solidFill>
                  <a:schemeClr val="accent6">
                    <a:lumMod val="75000"/>
                  </a:schemeClr>
                </a:solidFill>
              </a:rPr>
              <a:t>Sāto’s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6">
                    <a:lumMod val="75000"/>
                  </a:schemeClr>
                </a:solidFill>
              </a:rPr>
              <a:t>Sangaku</a:t>
            </a:r>
            <a:endParaRPr lang="en-GB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46" y="2186781"/>
            <a:ext cx="6324600" cy="14478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solidFill>
                  <a:srgbClr val="002060"/>
                </a:solidFill>
                <a:latin typeface="Cambria" panose="02040503050406030204" pitchFamily="18" charset="0"/>
              </a:rPr>
              <a:t>Hint 1 : let the red circles have unit radius and try to find the radius of a green circle.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905000"/>
            <a:ext cx="6202534" cy="48760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4446" y="3878262"/>
            <a:ext cx="3733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2800" i="0" dirty="0">
                <a:solidFill>
                  <a:srgbClr val="002060"/>
                </a:solidFill>
                <a:latin typeface="Cambria" panose="02040503050406030204" pitchFamily="18" charset="0"/>
              </a:rPr>
              <a:t>Hint 2 : join the centres of a red and green circle and use Pythagoras’ Theorem.</a:t>
            </a:r>
          </a:p>
        </p:txBody>
      </p:sp>
    </p:spTree>
    <p:extLst>
      <p:ext uri="{BB962C8B-B14F-4D97-AF65-F5344CB8AC3E}">
        <p14:creationId xmlns:p14="http://schemas.microsoft.com/office/powerpoint/2010/main" val="41985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6427" y="2209800"/>
                <a:ext cx="4572000" cy="19053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algn="just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            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a:rPr lang="en-GB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2−</m:t>
                              </m:r>
                              <m:r>
                                <a:rPr lang="en-GB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GB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GB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⇒  </m:t>
                          </m:r>
                          <m:r>
                            <a:rPr lang="en-GB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+2</m:t>
                      </m:r>
                      <m: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𝑟</m:t>
                      </m:r>
                      <m: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+1=4−4</m:t>
                      </m:r>
                      <m: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𝑟</m:t>
                      </m:r>
                      <m: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GB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                    6</m:t>
                      </m:r>
                      <m: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𝑟</m:t>
                      </m:r>
                      <m: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=4</m:t>
                      </m:r>
                    </m:oMath>
                  </m:oMathPara>
                </a14:m>
                <a:endParaRPr lang="en-GB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algn="just">
                  <a:spcAft>
                    <a:spcPts val="0"/>
                  </a:spcAft>
                  <a:tabLst>
                    <a:tab pos="135064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                       </m:t>
                      </m:r>
                      <m: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𝑟</m:t>
                      </m:r>
                      <m: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</m:t>
                      </m:r>
                    </m:oMath>
                  </m:oMathPara>
                </a14:m>
                <a:endParaRPr lang="en-GB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27" y="2209800"/>
                <a:ext cx="4572000" cy="190539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570038"/>
            <a:ext cx="6094440" cy="47910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3600" i="0" dirty="0" err="1">
                <a:solidFill>
                  <a:schemeClr val="accent6">
                    <a:lumMod val="75000"/>
                  </a:schemeClr>
                </a:solidFill>
              </a:rPr>
              <a:t>Sāto’s</a:t>
            </a:r>
            <a:r>
              <a:rPr lang="en-GB" sz="3600" i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600" i="0" dirty="0" err="1">
                <a:solidFill>
                  <a:schemeClr val="accent6">
                    <a:lumMod val="75000"/>
                  </a:schemeClr>
                </a:solidFill>
              </a:rPr>
              <a:t>Sangaku</a:t>
            </a:r>
            <a:endParaRPr lang="en-GB" sz="3600" i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2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/>
          <a:lstStyle/>
          <a:p>
            <a:pPr algn="l"/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45720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1.  Pick’s Theorem</a:t>
            </a:r>
          </a:p>
          <a:p>
            <a:pPr marL="0" indent="0">
              <a:buNone/>
            </a:pPr>
            <a:r>
              <a:rPr lang="en-GB" dirty="0"/>
              <a:t>2.  Algebra</a:t>
            </a:r>
          </a:p>
          <a:p>
            <a:pPr marL="0" indent="0">
              <a:buNone/>
            </a:pPr>
            <a:r>
              <a:rPr lang="en-GB" dirty="0"/>
              <a:t>3.  Paths and frames</a:t>
            </a:r>
          </a:p>
          <a:p>
            <a:pPr marL="0" indent="0">
              <a:buNone/>
            </a:pPr>
            <a:r>
              <a:rPr lang="en-GB" dirty="0"/>
              <a:t>4.  Curve stitching</a:t>
            </a:r>
          </a:p>
          <a:p>
            <a:pPr marL="0" indent="0">
              <a:buNone/>
            </a:pPr>
            <a:r>
              <a:rPr lang="en-GB" dirty="0"/>
              <a:t>5.  Tethered goats</a:t>
            </a:r>
          </a:p>
          <a:p>
            <a:pPr marL="0" indent="0">
              <a:buNone/>
            </a:pPr>
            <a:r>
              <a:rPr lang="en-GB" dirty="0"/>
              <a:t>6.  </a:t>
            </a:r>
            <a:r>
              <a:rPr lang="en-GB" dirty="0" err="1"/>
              <a:t>Sangaku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7.  Sport and area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54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0890" y="1143000"/>
            <a:ext cx="6094440" cy="47910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3600" i="0" dirty="0" err="1">
                <a:solidFill>
                  <a:schemeClr val="accent6">
                    <a:lumMod val="75000"/>
                  </a:schemeClr>
                </a:solidFill>
              </a:rPr>
              <a:t>Sāto’s</a:t>
            </a:r>
            <a:r>
              <a:rPr lang="en-GB" sz="3600" i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600" i="0" dirty="0" err="1">
                <a:solidFill>
                  <a:schemeClr val="accent6">
                    <a:lumMod val="75000"/>
                  </a:schemeClr>
                </a:solidFill>
              </a:rPr>
              <a:t>Sangaku</a:t>
            </a:r>
            <a:endParaRPr lang="en-GB" sz="3600" i="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8629" y="1828800"/>
                <a:ext cx="4572000" cy="27238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algn="just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GB" i="0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Now focus of triangle EDC:</a:t>
                </a:r>
              </a:p>
              <a:p>
                <a:pPr marL="457200" algn="just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            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GB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GB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⇒  </m:t>
                          </m:r>
                          <m:r>
                            <a:rPr lang="en-GB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+6</m:t>
                      </m:r>
                      <m: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+9=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+2</m:t>
                      </m:r>
                      <m: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+1+16</m:t>
                      </m:r>
                    </m:oMath>
                  </m:oMathPara>
                </a14:m>
                <a:endParaRPr lang="en-GB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                    4</m:t>
                      </m:r>
                      <m: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=8</m:t>
                      </m:r>
                    </m:oMath>
                  </m:oMathPara>
                </a14:m>
                <a:endParaRPr lang="en-GB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algn="just">
                  <a:spcAft>
                    <a:spcPts val="0"/>
                  </a:spcAft>
                  <a:tabLst>
                    <a:tab pos="135064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                       </m:t>
                      </m:r>
                      <m: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=2.</m:t>
                      </m:r>
                    </m:oMath>
                  </m:oMathPara>
                </a14:m>
                <a:endParaRPr lang="en-GB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>
                  <a:spcBef>
                    <a:spcPts val="600"/>
                  </a:spcBef>
                  <a:spcAft>
                    <a:spcPts val="0"/>
                  </a:spcAft>
                  <a:tabLst>
                    <a:tab pos="1350645" algn="l"/>
                  </a:tabLst>
                </a:pPr>
                <a:r>
                  <a:rPr lang="en-GB" i="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So </a:t>
                </a:r>
                <a:r>
                  <a:rPr lang="en-GB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CD</a:t>
                </a:r>
                <a:r>
                  <a:rPr lang="en-GB" i="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= 3 and by the properties of similar triangles, </a:t>
                </a:r>
                <a:r>
                  <a:rPr lang="en-GB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R </a:t>
                </a:r>
                <a:r>
                  <a:rPr lang="en-GB" i="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= 4/3 and </a:t>
                </a:r>
                <a:r>
                  <a:rPr lang="en-GB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R </a:t>
                </a:r>
                <a:r>
                  <a:rPr lang="en-GB" i="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= 2</a:t>
                </a:r>
                <a:r>
                  <a:rPr lang="en-GB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r.</a:t>
                </a:r>
                <a:endParaRPr lang="en-GB" i="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29" y="1828800"/>
                <a:ext cx="4572000" cy="2723823"/>
              </a:xfrm>
              <a:prstGeom prst="rect">
                <a:avLst/>
              </a:prstGeom>
              <a:blipFill rotWithShape="0">
                <a:blip r:embed="rId3"/>
                <a:stretch>
                  <a:fillRect t="-1342" b="-2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36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Reference for </a:t>
            </a:r>
            <a:r>
              <a:rPr lang="en-GB" sz="3600" dirty="0" err="1">
                <a:solidFill>
                  <a:schemeClr val="accent6">
                    <a:lumMod val="75000"/>
                  </a:schemeClr>
                </a:solidFill>
              </a:rPr>
              <a:t>Sangaku</a:t>
            </a:r>
            <a:endParaRPr lang="en-GB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328" y="1838507"/>
            <a:ext cx="4343400" cy="1524000"/>
          </a:xfrm>
        </p:spPr>
        <p:txBody>
          <a:bodyPr/>
          <a:lstStyle/>
          <a:p>
            <a:pPr marL="0" indent="0">
              <a:buNone/>
            </a:pPr>
            <a:r>
              <a:rPr lang="en-GB" sz="2000" i="1" dirty="0"/>
              <a:t>Sacred Mathematics: Japanese Temple Geometry</a:t>
            </a:r>
            <a:r>
              <a:rPr lang="en-GB" sz="2000" dirty="0"/>
              <a:t>, by </a:t>
            </a:r>
            <a:r>
              <a:rPr lang="en-GB" sz="2000" dirty="0" err="1"/>
              <a:t>Fukagawa</a:t>
            </a:r>
            <a:r>
              <a:rPr lang="en-GB" sz="2000" dirty="0"/>
              <a:t> Hidetoshi &amp; Tony Rothman, Princeton University Press, 2008.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68117" y="4154668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0" dirty="0"/>
              <a:t>For images of </a:t>
            </a:r>
            <a:r>
              <a:rPr lang="en-GB" sz="2000" i="0" dirty="0" err="1"/>
              <a:t>sangaku</a:t>
            </a:r>
            <a:r>
              <a:rPr lang="en-GB" sz="2000" i="0" dirty="0"/>
              <a:t> simply search for ‘</a:t>
            </a:r>
            <a:r>
              <a:rPr lang="en-GB" sz="2000" i="0" dirty="0" err="1"/>
              <a:t>Sangaku</a:t>
            </a:r>
            <a:r>
              <a:rPr lang="en-GB" sz="2000" i="0" dirty="0"/>
              <a:t> Images’ in Google Images.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4800" y="1676400"/>
            <a:ext cx="3767068" cy="478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0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533400"/>
            <a:ext cx="8229600" cy="609600"/>
          </a:xfrm>
        </p:spPr>
        <p:txBody>
          <a:bodyPr/>
          <a:lstStyle/>
          <a:p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Sports Tracks, Pitches &amp; Fields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5400"/>
            <a:ext cx="85386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924800" cy="990600"/>
          </a:xfrm>
        </p:spPr>
        <p:txBody>
          <a:bodyPr anchor="ctr"/>
          <a:lstStyle/>
          <a:p>
            <a:r>
              <a:rPr lang="en-GB" sz="3200" dirty="0"/>
              <a:t>Further Adventures in the Teaching of Area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962400"/>
            <a:ext cx="70866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Dr Chris Pritchard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Mathematical Association Secretary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rgbClr val="FF0000"/>
                </a:solidFill>
              </a:rPr>
              <a:t>Contact: chrispritchard2@aol.com</a:t>
            </a:r>
          </a:p>
        </p:txBody>
      </p:sp>
      <p:pic>
        <p:nvPicPr>
          <p:cNvPr id="80900" name="Picture 4" descr="square_peg_rnd_h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86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Pick’s Theorem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16945" y="2209800"/>
            <a:ext cx="4869455" cy="44958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Georg Alexander Pick (1859-1942) showed in 1899 that if a polygon has its vertices at points on a square grid, then there is a formula for the area, </a:t>
            </a:r>
            <a:r>
              <a:rPr lang="en-GB" sz="2800" i="1" dirty="0"/>
              <a:t>A</a:t>
            </a:r>
            <a:r>
              <a:rPr lang="en-GB" sz="2800" dirty="0"/>
              <a:t>, in terms of the number of boundary points, </a:t>
            </a:r>
            <a:r>
              <a:rPr lang="en-GB" sz="2800" i="1" dirty="0"/>
              <a:t>b</a:t>
            </a:r>
            <a:r>
              <a:rPr lang="en-GB" sz="2800" dirty="0"/>
              <a:t>, and interior points, </a:t>
            </a:r>
            <a:r>
              <a:rPr lang="en-GB" sz="2800" i="1" dirty="0" err="1"/>
              <a:t>i</a:t>
            </a:r>
            <a:r>
              <a:rPr lang="en-GB" sz="2800" dirty="0"/>
              <a:t>.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7"/>
          <a:stretch/>
        </p:blipFill>
        <p:spPr bwMode="auto">
          <a:xfrm>
            <a:off x="5486400" y="2590800"/>
            <a:ext cx="3048001" cy="2733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20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Pick’s Theorem: No Interior Points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029528" cy="228388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79234" y="4648200"/>
              <a:ext cx="4495798" cy="182602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430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418544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41854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418544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418544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418544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418544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418544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622899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</a:tblGrid>
                  <a:tr h="4510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Shape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510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i="1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9239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i="1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6205728"/>
                  </p:ext>
                </p:extLst>
              </p:nvPr>
            </p:nvGraphicFramePr>
            <p:xfrm>
              <a:off x="479234" y="4648200"/>
              <a:ext cx="4495798" cy="182602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43091"/>
                    <a:gridCol w="418544"/>
                    <a:gridCol w="418544"/>
                    <a:gridCol w="418544"/>
                    <a:gridCol w="418544"/>
                    <a:gridCol w="418544"/>
                    <a:gridCol w="418544"/>
                    <a:gridCol w="418544"/>
                    <a:gridCol w="622899"/>
                  </a:tblGrid>
                  <a:tr h="4510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Shape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10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i="1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239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i="1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26087" t="-106579" r="-749275" b="-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26087" t="-106579" r="-649275" b="-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32353" t="-106579" r="-558824" b="-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524638" t="-106579" r="-450725" b="-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624638" t="-106579" r="-350725" b="-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724638" t="-106579" r="-250725" b="-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824638" t="-106579" r="-150725" b="-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625490" t="-106579" r="-1961" b="-131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994825" y="4673825"/>
                <a:ext cx="1600200" cy="483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GB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GB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GB" sz="1000" dirty="0"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825" y="4673825"/>
                <a:ext cx="1600200" cy="483466"/>
              </a:xfrm>
              <a:prstGeom prst="rect">
                <a:avLst/>
              </a:prstGeom>
              <a:blipFill rotWithShape="0">
                <a:blip r:embed="rId4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943600" y="5157291"/>
                <a:ext cx="1399037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157291"/>
                <a:ext cx="1399037" cy="6109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562600" y="5784611"/>
                <a:ext cx="1232325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+1=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784611"/>
                <a:ext cx="1232325" cy="61645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21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Pick’s Theorem: 1 interior Point</a:t>
            </a: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583325" cy="268534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62000" y="4620508"/>
              <a:ext cx="4267199" cy="178055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63338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54710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80637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517667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31770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517667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379622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512592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460825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</a:tblGrid>
                  <a:tr h="35270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J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527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i="1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527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i="1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1½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2½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3½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4½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72244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800" i="1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+ 1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5739296"/>
                  </p:ext>
                </p:extLst>
              </p:nvPr>
            </p:nvGraphicFramePr>
            <p:xfrm>
              <a:off x="762000" y="4620508"/>
              <a:ext cx="4267199" cy="178055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633381"/>
                    <a:gridCol w="547103"/>
                    <a:gridCol w="380637"/>
                    <a:gridCol w="517667"/>
                    <a:gridCol w="317705"/>
                    <a:gridCol w="517667"/>
                    <a:gridCol w="379622"/>
                    <a:gridCol w="512592"/>
                    <a:gridCol w="460825"/>
                  </a:tblGrid>
                  <a:tr h="35270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J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27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i="1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27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i="1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1½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2½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3½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4½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244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800" i="1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+ 1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7778" t="-157983" r="-565556" b="-1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16129" t="-157983" r="-720968" b="-1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3529" t="-157983" r="-425882" b="-1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659615" t="-157983" r="-596154" b="-1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64706" t="-157983" r="-264706" b="-1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774194" t="-157983" r="-262903" b="-1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645238" t="-157983" r="-94048" b="-1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823684" t="-157983" r="-3947" b="-168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791200" y="5202559"/>
                <a:ext cx="1636282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+1=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202559"/>
                <a:ext cx="1636282" cy="6164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57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Pick’s Theorem: 2 Interior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791200" y="5202559"/>
                <a:ext cx="1636282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+1=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202559"/>
                <a:ext cx="1636282" cy="61645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689" y="1773134"/>
            <a:ext cx="6304711" cy="253778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90599" y="4661672"/>
              <a:ext cx="4572001" cy="173438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64168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561474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97043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565484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412101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550425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401053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561474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481263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</a:tblGrid>
                  <a:tr h="344916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U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449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i="1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449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i="1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2½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3½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4½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5½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69963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800" i="1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+ 1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13</m:t>
                                    </m:r>
                                  </m:num>
                                  <m:den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9122322"/>
                  </p:ext>
                </p:extLst>
              </p:nvPr>
            </p:nvGraphicFramePr>
            <p:xfrm>
              <a:off x="990599" y="4661672"/>
              <a:ext cx="4572001" cy="173438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641684"/>
                    <a:gridCol w="561474"/>
                    <a:gridCol w="397043"/>
                    <a:gridCol w="565484"/>
                    <a:gridCol w="412101"/>
                    <a:gridCol w="550425"/>
                    <a:gridCol w="401053"/>
                    <a:gridCol w="561474"/>
                    <a:gridCol w="481263"/>
                  </a:tblGrid>
                  <a:tr h="344916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U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449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i="1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449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i="1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2½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3½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4½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5½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9963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800" i="1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GB" sz="180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+ 1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13978" t="-160000" r="-596774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6154" t="-160000" r="-753846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3871" t="-160000" r="-426882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32836" t="-160000" r="-492537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65934" t="-160000" r="-262637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780303" t="-160000" r="-262121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631522" t="-160000" r="-88043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851899" t="-160000" r="-2532" b="-17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3470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Pick’s Theorem: Towards a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1831335"/>
                <a:ext cx="4724400" cy="1793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  <a:tabLst>
                    <a:tab pos="4500880" algn="l"/>
                  </a:tabLst>
                </a:pPr>
                <a:r>
                  <a:rPr lang="en-GB" sz="24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GB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     </m:t>
                    </m:r>
                    <m:r>
                      <a:rPr lang="en-GB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GB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GB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+0</m:t>
                    </m:r>
                  </m:oMath>
                </a14:m>
                <a:r>
                  <a:rPr lang="en-GB" sz="2400" dirty="0"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;</a:t>
                </a: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  <a:tabLst>
                    <a:tab pos="4500880" algn="l"/>
                  </a:tabLst>
                </a:pPr>
                <a:r>
                  <a:rPr lang="en-GB" sz="2400" dirty="0"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2400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GB" sz="2400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=1,      </m:t>
                    </m:r>
                    <m:r>
                      <a:rPr lang="en-GB" sz="2400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GB" sz="2400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400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sz="2400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GB" sz="2400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GB" sz="2400" dirty="0"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;</a:t>
                </a: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  <a:tabLst>
                    <a:tab pos="4500880" algn="l"/>
                  </a:tabLst>
                </a:pPr>
                <a:r>
                  <a:rPr lang="en-GB" sz="2400" dirty="0"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2400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GB" sz="2400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=2,      </m:t>
                    </m:r>
                    <m:r>
                      <a:rPr lang="en-GB" sz="2400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GB" sz="2400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400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sz="2400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GB" sz="2400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n-GB" sz="2400" dirty="0"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.</a:t>
                </a: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831335"/>
                <a:ext cx="4724400" cy="1793568"/>
              </a:xfrm>
              <a:prstGeom prst="rect">
                <a:avLst/>
              </a:prstGeom>
              <a:blipFill rotWithShape="0">
                <a:blip r:embed="rId2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6000" y="3787979"/>
                <a:ext cx="2118722" cy="791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400" i="0">
                          <a:latin typeface="Cambria Math" panose="02040503050406030204" pitchFamily="18" charset="0"/>
                        </a:rPr>
                        <m:t>+1=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2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787979"/>
                <a:ext cx="2118722" cy="7911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89558" y="4953000"/>
                <a:ext cx="6364883" cy="1024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𝑆𝑡𝑎𝑛𝑑𝑎𝑟𝑑</m:t>
                      </m:r>
                      <m:r>
                        <a:rPr lang="en-GB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𝑟𝑒𝑠𝑢𝑙𝑡</m:t>
                      </m:r>
                      <m:r>
                        <a:rPr lang="en-GB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GB" sz="320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3200" i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sz="3200" i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3200" i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3200" i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32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558" y="4953000"/>
                <a:ext cx="6364883" cy="102412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71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Pick’s Theorem: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76800" y="2572603"/>
                <a:ext cx="2674194" cy="1024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3200" i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sz="3200" i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3200" i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3200" i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32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572603"/>
                <a:ext cx="2674194" cy="102412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7"/>
          <a:stretch/>
        </p:blipFill>
        <p:spPr bwMode="auto">
          <a:xfrm>
            <a:off x="990600" y="2438400"/>
            <a:ext cx="3124201" cy="27336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29200" y="3640086"/>
                <a:ext cx="2913043" cy="1506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200" i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3200" i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+7−1=11</m:t>
                      </m:r>
                    </m:oMath>
                  </m:oMathPara>
                </a14:m>
                <a:endParaRPr lang="en-GB" sz="32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640086"/>
                <a:ext cx="2913043" cy="15067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20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2058</TotalTime>
  <Words>912</Words>
  <Application>Microsoft Office PowerPoint</Application>
  <PresentationFormat>On-screen Show (4:3)</PresentationFormat>
  <Paragraphs>243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MS Mincho</vt:lpstr>
      <vt:lpstr>Arial</vt:lpstr>
      <vt:lpstr>Calibri</vt:lpstr>
      <vt:lpstr>Cambria</vt:lpstr>
      <vt:lpstr>Cambria Math</vt:lpstr>
      <vt:lpstr>Times New Roman</vt:lpstr>
      <vt:lpstr>Default Design</vt:lpstr>
      <vt:lpstr>Further Adventures in the Teaching of Area</vt:lpstr>
      <vt:lpstr>A Square Peg in a Round Hole  and Archimedes’ Elephant</vt:lpstr>
      <vt:lpstr>Overview</vt:lpstr>
      <vt:lpstr>Pick’s Theorem</vt:lpstr>
      <vt:lpstr>Pick’s Theorem: No Interior Points</vt:lpstr>
      <vt:lpstr>Pick’s Theorem: 1 interior Point</vt:lpstr>
      <vt:lpstr>Pick’s Theorem: 2 Interior Points</vt:lpstr>
      <vt:lpstr>Pick’s Theorem: Towards a Formula</vt:lpstr>
      <vt:lpstr>Pick’s Theorem: Testing</vt:lpstr>
      <vt:lpstr>Factorising Difference of Squares</vt:lpstr>
      <vt:lpstr>Factorising Difference of Cubes</vt:lpstr>
      <vt:lpstr>Paths &amp; Frames 1</vt:lpstr>
      <vt:lpstr>Paths &amp; Frames 2</vt:lpstr>
      <vt:lpstr>Paths &amp; Frames 3</vt:lpstr>
      <vt:lpstr>Paths &amp; Frames 4  Starting positions for proofs that numerical equality occurs when the path or frame has width 2 units.</vt:lpstr>
      <vt:lpstr>Paths &amp; Frames 5 </vt:lpstr>
      <vt:lpstr>Boolean Stitching 1</vt:lpstr>
      <vt:lpstr>Boolean Stitching 2</vt:lpstr>
      <vt:lpstr>Tethered Goat</vt:lpstr>
      <vt:lpstr>Tethered Goat</vt:lpstr>
      <vt:lpstr>Tethered Goat</vt:lpstr>
      <vt:lpstr>Sangaku</vt:lpstr>
      <vt:lpstr>Sangaku</vt:lpstr>
      <vt:lpstr>More Sangaku</vt:lpstr>
      <vt:lpstr>PowerPoint Presentation</vt:lpstr>
      <vt:lpstr>PowerPoint Presentation</vt:lpstr>
      <vt:lpstr>Sāto’s Sangaku</vt:lpstr>
      <vt:lpstr>Sāto’s Sangaku</vt:lpstr>
      <vt:lpstr>PowerPoint Presentation</vt:lpstr>
      <vt:lpstr>PowerPoint Presentation</vt:lpstr>
      <vt:lpstr>Reference for Sangaku</vt:lpstr>
      <vt:lpstr>Sports Tracks, Pitches &amp; Fields</vt:lpstr>
      <vt:lpstr>Further Adventures in the Teaching of Area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Marcia Murray</cp:lastModifiedBy>
  <cp:revision>142</cp:revision>
  <cp:lastPrinted>1601-01-01T00:00:00Z</cp:lastPrinted>
  <dcterms:created xsi:type="dcterms:W3CDTF">2013-03-06T07:26:22Z</dcterms:created>
  <dcterms:modified xsi:type="dcterms:W3CDTF">2017-04-13T14:06:57Z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